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E4B-DA9B-4B00-814C-C95BD4AA3E8B}" type="datetimeFigureOut">
              <a:rPr lang="nb-NO" smtClean="0"/>
              <a:t>09.12.2019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6EFE-1952-4740-A6B1-5BD38C7E8A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249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E4B-DA9B-4B00-814C-C95BD4AA3E8B}" type="datetimeFigureOut">
              <a:rPr lang="nb-NO" smtClean="0"/>
              <a:t>09.12.2019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6EFE-1952-4740-A6B1-5BD38C7E8A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07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E4B-DA9B-4B00-814C-C95BD4AA3E8B}" type="datetimeFigureOut">
              <a:rPr lang="nb-NO" smtClean="0"/>
              <a:t>09.12.2019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6EFE-1952-4740-A6B1-5BD38C7E8A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293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E4B-DA9B-4B00-814C-C95BD4AA3E8B}" type="datetimeFigureOut">
              <a:rPr lang="nb-NO" smtClean="0"/>
              <a:t>09.12.2019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6EFE-1952-4740-A6B1-5BD38C7E8A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828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E4B-DA9B-4B00-814C-C95BD4AA3E8B}" type="datetimeFigureOut">
              <a:rPr lang="nb-NO" smtClean="0"/>
              <a:t>09.12.2019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6EFE-1952-4740-A6B1-5BD38C7E8A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733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E4B-DA9B-4B00-814C-C95BD4AA3E8B}" type="datetimeFigureOut">
              <a:rPr lang="nb-NO" smtClean="0"/>
              <a:t>09.12.2019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6EFE-1952-4740-A6B1-5BD38C7E8A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786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E4B-DA9B-4B00-814C-C95BD4AA3E8B}" type="datetimeFigureOut">
              <a:rPr lang="nb-NO" smtClean="0"/>
              <a:t>09.12.2019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6EFE-1952-4740-A6B1-5BD38C7E8A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70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E4B-DA9B-4B00-814C-C95BD4AA3E8B}" type="datetimeFigureOut">
              <a:rPr lang="nb-NO" smtClean="0"/>
              <a:t>09.12.2019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6EFE-1952-4740-A6B1-5BD38C7E8A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71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E4B-DA9B-4B00-814C-C95BD4AA3E8B}" type="datetimeFigureOut">
              <a:rPr lang="nb-NO" smtClean="0"/>
              <a:t>09.12.2019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6EFE-1952-4740-A6B1-5BD38C7E8A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36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E4B-DA9B-4B00-814C-C95BD4AA3E8B}" type="datetimeFigureOut">
              <a:rPr lang="nb-NO" smtClean="0"/>
              <a:t>09.12.2019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6EFE-1952-4740-A6B1-5BD38C7E8A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92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9E4B-DA9B-4B00-814C-C95BD4AA3E8B}" type="datetimeFigureOut">
              <a:rPr lang="nb-NO" smtClean="0"/>
              <a:t>09.12.2019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A6EFE-1952-4740-A6B1-5BD38C7E8A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979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C9E4B-DA9B-4B00-814C-C95BD4AA3E8B}" type="datetimeFigureOut">
              <a:rPr lang="nb-NO" smtClean="0"/>
              <a:t>09.12.2019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A6EFE-1952-4740-A6B1-5BD38C7E8A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8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834190"/>
            <a:ext cx="9144000" cy="120315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VISTA </a:t>
            </a:r>
            <a:r>
              <a:rPr lang="en-US" dirty="0"/>
              <a:t>Centers </a:t>
            </a:r>
            <a:endParaRPr lang="nb-NO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682082"/>
            <a:ext cx="9144000" cy="2074402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for </a:t>
            </a:r>
            <a:endParaRPr lang="en-US" sz="3600" dirty="0" smtClean="0"/>
          </a:p>
          <a:p>
            <a:r>
              <a:rPr lang="en-US" sz="3600" dirty="0" smtClean="0"/>
              <a:t>Interdisciplinary </a:t>
            </a:r>
            <a:r>
              <a:rPr lang="en-US" sz="3600" dirty="0"/>
              <a:t>Research </a:t>
            </a:r>
            <a:endParaRPr lang="en-US" sz="3600" dirty="0" smtClean="0"/>
          </a:p>
          <a:p>
            <a:r>
              <a:rPr lang="en-US" sz="3600" dirty="0" smtClean="0"/>
              <a:t>on </a:t>
            </a:r>
          </a:p>
          <a:p>
            <a:r>
              <a:rPr lang="en-US" sz="3600" dirty="0" smtClean="0"/>
              <a:t>Future </a:t>
            </a:r>
            <a:r>
              <a:rPr lang="en-US" sz="3600" dirty="0"/>
              <a:t>Energy Solutions </a:t>
            </a:r>
            <a:endParaRPr lang="nb-NO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335163" y="5420310"/>
            <a:ext cx="7521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smtClean="0"/>
              <a:t>If </a:t>
            </a:r>
            <a:r>
              <a:rPr lang="nb-NO" sz="2400" dirty="0" err="1" smtClean="0"/>
              <a:t>you</a:t>
            </a:r>
            <a:r>
              <a:rPr lang="nb-NO" sz="2400" dirty="0" smtClean="0"/>
              <a:t> have questions </a:t>
            </a:r>
            <a:r>
              <a:rPr lang="nb-NO" sz="2400" dirty="0" err="1" smtClean="0"/>
              <a:t>please</a:t>
            </a:r>
            <a:r>
              <a:rPr lang="nb-NO" sz="2400" dirty="0" smtClean="0"/>
              <a:t> </a:t>
            </a:r>
            <a:r>
              <a:rPr lang="nb-NO" sz="2400" dirty="0" err="1" smtClean="0"/>
              <a:t>call</a:t>
            </a:r>
            <a:r>
              <a:rPr lang="nb-NO" sz="2400" dirty="0" smtClean="0"/>
              <a:t> Pål Pettersen at 41510974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83819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VISTA board calls for proposals for new VISTA centers.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</a:t>
            </a:r>
            <a:r>
              <a:rPr lang="en-US" dirty="0"/>
              <a:t>new centers will be funded by MNOK 5 annually for five </a:t>
            </a:r>
            <a:r>
              <a:rPr lang="en-US" dirty="0" smtClean="0"/>
              <a:t>years.</a:t>
            </a:r>
          </a:p>
          <a:p>
            <a:r>
              <a:rPr lang="en-US" dirty="0" smtClean="0"/>
              <a:t>The </a:t>
            </a:r>
            <a:r>
              <a:rPr lang="en-US" dirty="0"/>
              <a:t>centers </a:t>
            </a:r>
            <a:endParaRPr lang="en-US" dirty="0" smtClean="0"/>
          </a:p>
          <a:p>
            <a:pPr lvl="1"/>
            <a:r>
              <a:rPr lang="en-US" dirty="0" smtClean="0"/>
              <a:t>must </a:t>
            </a:r>
            <a:r>
              <a:rPr lang="en-US" dirty="0"/>
              <a:t>be located at a university at which the principal investigator holds a </a:t>
            </a:r>
            <a:r>
              <a:rPr lang="en-US" dirty="0" smtClean="0"/>
              <a:t>position </a:t>
            </a:r>
          </a:p>
          <a:p>
            <a:pPr lvl="1"/>
            <a:r>
              <a:rPr lang="en-US" dirty="0" smtClean="0"/>
              <a:t>adhere </a:t>
            </a:r>
            <a:r>
              <a:rPr lang="en-US" dirty="0"/>
              <a:t>to the principles of RRI (Responsible Research &amp; Innovation) and </a:t>
            </a:r>
            <a:endParaRPr lang="en-US" dirty="0" smtClean="0"/>
          </a:p>
          <a:p>
            <a:pPr lvl="1"/>
            <a:r>
              <a:rPr lang="en-US" dirty="0" smtClean="0"/>
              <a:t>be </a:t>
            </a:r>
            <a:r>
              <a:rPr lang="en-US" dirty="0"/>
              <a:t>truly </a:t>
            </a:r>
            <a:r>
              <a:rPr lang="en-US" dirty="0" smtClean="0"/>
              <a:t>interdisciplinary</a:t>
            </a:r>
          </a:p>
          <a:p>
            <a:r>
              <a:rPr lang="en-US" dirty="0" smtClean="0"/>
              <a:t>Integration </a:t>
            </a:r>
            <a:r>
              <a:rPr lang="en-US" dirty="0"/>
              <a:t>of perspectives from social sciences and the humanities into proposed projects are encouraged.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centers </a:t>
            </a:r>
            <a:endParaRPr lang="en-US" dirty="0" smtClean="0"/>
          </a:p>
          <a:p>
            <a:pPr lvl="1"/>
            <a:r>
              <a:rPr lang="en-US" dirty="0" smtClean="0"/>
              <a:t>should </a:t>
            </a:r>
            <a:r>
              <a:rPr lang="en-US" dirty="0"/>
              <a:t>host scientists from both Academia and relevant business partners and </a:t>
            </a:r>
            <a:endParaRPr lang="en-US" dirty="0" smtClean="0"/>
          </a:p>
          <a:p>
            <a:pPr lvl="1"/>
            <a:r>
              <a:rPr lang="en-US" dirty="0" smtClean="0"/>
              <a:t>have </a:t>
            </a:r>
            <a:r>
              <a:rPr lang="en-US" dirty="0"/>
              <a:t>a broad international network.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582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Visions</a:t>
            </a:r>
            <a:r>
              <a:rPr lang="nb-NO" dirty="0" smtClean="0"/>
              <a:t> for 2050 - </a:t>
            </a:r>
            <a:r>
              <a:rPr lang="en-US" dirty="0" smtClean="0"/>
              <a:t>a CO</a:t>
            </a:r>
            <a:r>
              <a:rPr lang="en-US" baseline="-25000" dirty="0" smtClean="0"/>
              <a:t>2</a:t>
            </a:r>
            <a:r>
              <a:rPr lang="en-US" dirty="0" smtClean="0"/>
              <a:t> neutral society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</a:t>
            </a:r>
            <a:r>
              <a:rPr lang="en-US" dirty="0"/>
              <a:t>the environmental footprint of fossil fuels production by optimizing energy efficiency in all operations including field </a:t>
            </a:r>
            <a:r>
              <a:rPr lang="en-US" dirty="0" smtClean="0"/>
              <a:t>electrification</a:t>
            </a:r>
          </a:p>
          <a:p>
            <a:r>
              <a:rPr lang="en-US" dirty="0" smtClean="0"/>
              <a:t>Develop </a:t>
            </a:r>
            <a:r>
              <a:rPr lang="en-US" dirty="0"/>
              <a:t>CCS/CCUS technologies. </a:t>
            </a:r>
            <a:endParaRPr lang="en-US" dirty="0" smtClean="0"/>
          </a:p>
          <a:p>
            <a:r>
              <a:rPr lang="en-US" dirty="0" smtClean="0"/>
              <a:t>Develop efficient </a:t>
            </a:r>
            <a:r>
              <a:rPr lang="en-US" dirty="0"/>
              <a:t>energy storage and transport solutions to meet the intermittency of renewable energy sources, and to secure energy supply beyond the electricity grid.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737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im of the program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Support </a:t>
            </a:r>
            <a:r>
              <a:rPr lang="en-US" dirty="0"/>
              <a:t>science that provides </a:t>
            </a:r>
            <a:r>
              <a:rPr lang="en-US" dirty="0">
                <a:solidFill>
                  <a:srgbClr val="FF0000"/>
                </a:solidFill>
              </a:rPr>
              <a:t>fundamental insight </a:t>
            </a:r>
            <a:r>
              <a:rPr lang="en-US" dirty="0"/>
              <a:t>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Basin </a:t>
            </a:r>
            <a:r>
              <a:rPr lang="en-US" dirty="0"/>
              <a:t>analysis and efficient resource identification and utilization, </a:t>
            </a:r>
            <a:r>
              <a:rPr lang="en-US" dirty="0" smtClean="0"/>
              <a:t>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Future </a:t>
            </a:r>
            <a:r>
              <a:rPr lang="en-US" dirty="0"/>
              <a:t>development solutions, </a:t>
            </a:r>
            <a:r>
              <a:rPr lang="en-US" dirty="0" smtClean="0"/>
              <a:t>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Sustainability</a:t>
            </a:r>
            <a:r>
              <a:rPr lang="en-US" dirty="0"/>
              <a:t>, environment and low carbon solutions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Anders Elverhøi will give some more background</a:t>
            </a:r>
            <a:endParaRPr lang="en-US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4291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Funding</a:t>
            </a:r>
            <a:r>
              <a:rPr lang="nb-NO" dirty="0" smtClean="0"/>
              <a:t> and grant </a:t>
            </a:r>
            <a:r>
              <a:rPr lang="nb-NO" dirty="0" err="1" smtClean="0"/>
              <a:t>agreement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VISTA- center may be granted a maximum of 5 MNOK a year for a 5 year period. </a:t>
            </a:r>
          </a:p>
          <a:p>
            <a:r>
              <a:rPr lang="en-US" dirty="0" smtClean="0"/>
              <a:t>The overall budget of each center should allow for the critical mass/level of research activity necessary to push research a significant step forward.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Any VISTA contribution should be matched by resources from the research institutions covering at least 40% of the total budget. </a:t>
            </a:r>
          </a:p>
          <a:p>
            <a:r>
              <a:rPr lang="en-US" dirty="0" smtClean="0"/>
              <a:t>Vista funding may be used for salary, direct and indirect costs.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905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 and how to apply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dedicated principal investigator (PI) of high academic standing with proven leadership experience must lead each center (minimum </a:t>
            </a:r>
            <a:r>
              <a:rPr lang="en-US" dirty="0" smtClean="0"/>
              <a:t>30</a:t>
            </a:r>
            <a:r>
              <a:rPr lang="en-US" dirty="0" smtClean="0"/>
              <a:t>% of his/her working hours)</a:t>
            </a:r>
          </a:p>
          <a:p>
            <a:r>
              <a:rPr lang="en-US" dirty="0" smtClean="0"/>
              <a:t>The number of applications should not exceed the following: </a:t>
            </a:r>
            <a:br>
              <a:rPr lang="en-US" dirty="0" smtClean="0"/>
            </a:br>
            <a:r>
              <a:rPr lang="en-US" dirty="0" err="1" smtClean="0"/>
              <a:t>UiO</a:t>
            </a:r>
            <a:r>
              <a:rPr lang="en-US" dirty="0" smtClean="0"/>
              <a:t> 3, </a:t>
            </a:r>
            <a:r>
              <a:rPr lang="en-US" dirty="0" err="1" smtClean="0"/>
              <a:t>UiB</a:t>
            </a:r>
            <a:r>
              <a:rPr lang="en-US" dirty="0" smtClean="0"/>
              <a:t> 3, NTNU 3, </a:t>
            </a:r>
            <a:r>
              <a:rPr lang="en-US" dirty="0" err="1" smtClean="0"/>
              <a:t>Uit</a:t>
            </a:r>
            <a:r>
              <a:rPr lang="en-US" dirty="0" smtClean="0"/>
              <a:t> 2, </a:t>
            </a:r>
            <a:r>
              <a:rPr lang="en-US" dirty="0" err="1" smtClean="0"/>
              <a:t>UiS</a:t>
            </a:r>
            <a:r>
              <a:rPr lang="en-US" dirty="0" smtClean="0"/>
              <a:t> 2, NMBU 1, </a:t>
            </a:r>
            <a:r>
              <a:rPr lang="en-US" dirty="0" err="1" smtClean="0"/>
              <a:t>UiA</a:t>
            </a:r>
            <a:r>
              <a:rPr lang="en-US" dirty="0" smtClean="0"/>
              <a:t> 1.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258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Evaluation </a:t>
            </a:r>
            <a:r>
              <a:rPr lang="nb-NO" dirty="0" err="1" smtClean="0"/>
              <a:t>criteria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SCIENTIFIC QUALITY: </a:t>
            </a:r>
          </a:p>
          <a:p>
            <a:r>
              <a:rPr lang="en-US" dirty="0" smtClean="0"/>
              <a:t>Novelty and scientific quality of the research proposal including</a:t>
            </a:r>
          </a:p>
          <a:p>
            <a:pPr lvl="1"/>
            <a:r>
              <a:rPr lang="en-US" dirty="0" smtClean="0"/>
              <a:t>expected research results and potential for scientific and applied impact</a:t>
            </a:r>
          </a:p>
          <a:p>
            <a:pPr lvl="1"/>
            <a:r>
              <a:rPr lang="en-US" dirty="0" smtClean="0"/>
              <a:t>ethical considerations and how these are planned to be handled</a:t>
            </a:r>
          </a:p>
          <a:p>
            <a:pPr marL="0" indent="0">
              <a:buNone/>
            </a:pPr>
            <a:r>
              <a:rPr lang="nb-NO" dirty="0" smtClean="0"/>
              <a:t>INTERDISCIPLINARITY</a:t>
            </a:r>
          </a:p>
          <a:p>
            <a:pPr marL="0" indent="0">
              <a:buNone/>
            </a:pPr>
            <a:r>
              <a:rPr lang="nb-NO" dirty="0" smtClean="0"/>
              <a:t>FEASIBILITY</a:t>
            </a:r>
          </a:p>
          <a:p>
            <a:pPr marL="0" indent="0">
              <a:buNone/>
            </a:pPr>
            <a:r>
              <a:rPr lang="nb-NO" dirty="0" smtClean="0"/>
              <a:t>ENVIRONMENT</a:t>
            </a:r>
          </a:p>
          <a:p>
            <a:pPr marL="0" indent="0">
              <a:buNone/>
            </a:pPr>
            <a:r>
              <a:rPr lang="nb-NO" dirty="0" smtClean="0"/>
              <a:t>INVESTIGATORS</a:t>
            </a:r>
          </a:p>
          <a:p>
            <a:pPr marL="0" indent="0">
              <a:buNone/>
            </a:pPr>
            <a:r>
              <a:rPr lang="nb-NO" dirty="0" smtClean="0"/>
              <a:t>SCIENTIFIC LEADERSHIP</a:t>
            </a:r>
          </a:p>
          <a:p>
            <a:pPr lvl="1"/>
            <a:r>
              <a:rPr lang="en-US" dirty="0" smtClean="0"/>
              <a:t>The PIs proven track record as a scientific leader</a:t>
            </a:r>
          </a:p>
          <a:p>
            <a:pPr lvl="1"/>
            <a:r>
              <a:rPr lang="en-US" dirty="0" smtClean="0"/>
              <a:t>The PIs ambitions and plans for bridging competencies and boundaries</a:t>
            </a:r>
          </a:p>
          <a:p>
            <a:pPr lvl="1"/>
            <a:r>
              <a:rPr lang="en-US" dirty="0" smtClean="0"/>
              <a:t>Plans for long-term leadership and funding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INTERNATIONALIZATION</a:t>
            </a:r>
          </a:p>
          <a:p>
            <a:pPr marL="0" indent="0">
              <a:buNone/>
            </a:pPr>
            <a:r>
              <a:rPr lang="nb-NO" dirty="0" smtClean="0"/>
              <a:t>INDUSTRIAL COLLABORATION</a:t>
            </a:r>
          </a:p>
        </p:txBody>
      </p:sp>
    </p:spTree>
    <p:extLst>
      <p:ext uri="{BB962C8B-B14F-4D97-AF65-F5344CB8AC3E}">
        <p14:creationId xmlns:p14="http://schemas.microsoft.com/office/powerpoint/2010/main" val="891713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C2611EEFA039E42BF83FBD1BEC26FE4" ma:contentTypeVersion="11" ma:contentTypeDescription="Opprett et nytt dokument." ma:contentTypeScope="" ma:versionID="c474c1cfe8d56ca0fc7ce3e94c3ffd3a">
  <xsd:schema xmlns:xsd="http://www.w3.org/2001/XMLSchema" xmlns:xs="http://www.w3.org/2001/XMLSchema" xmlns:p="http://schemas.microsoft.com/office/2006/metadata/properties" xmlns:ns3="f724f988-c3b9-4e43-9d36-0771edea1fc1" xmlns:ns4="e14871fe-04f7-48b0-9022-8853e77ea065" targetNamespace="http://schemas.microsoft.com/office/2006/metadata/properties" ma:root="true" ma:fieldsID="001674d6a64de87b0a23c2df27ee80f3" ns3:_="" ns4:_="">
    <xsd:import namespace="f724f988-c3b9-4e43-9d36-0771edea1fc1"/>
    <xsd:import namespace="e14871fe-04f7-48b0-9022-8853e77ea0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4f988-c3b9-4e43-9d36-0771edea1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4871fe-04f7-48b0-9022-8853e77ea06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F58057-5817-4889-8709-C90AFC3B0A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24f988-c3b9-4e43-9d36-0771edea1fc1"/>
    <ds:schemaRef ds:uri="e14871fe-04f7-48b0-9022-8853e77ea0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11E766-A724-4EA5-BDD4-FB84838ED174}">
  <ds:schemaRefs>
    <ds:schemaRef ds:uri="e14871fe-04f7-48b0-9022-8853e77ea065"/>
    <ds:schemaRef ds:uri="http://purl.org/dc/elements/1.1/"/>
    <ds:schemaRef ds:uri="http://schemas.microsoft.com/office/2006/metadata/properties"/>
    <ds:schemaRef ds:uri="f724f988-c3b9-4e43-9d36-0771edea1fc1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5924B60-7F75-4D9D-A7D8-71A8BB5E2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398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VISTA Centers </vt:lpstr>
      <vt:lpstr>The VISTA board calls for proposals for new VISTA centers.</vt:lpstr>
      <vt:lpstr>Visions for 2050 - a CO2 neutral society </vt:lpstr>
      <vt:lpstr>Aim of the program</vt:lpstr>
      <vt:lpstr>Funding and grant agreement</vt:lpstr>
      <vt:lpstr>Eligibility and how to apply</vt:lpstr>
      <vt:lpstr>Evaluation criteria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VISTA Centers</dc:title>
  <dc:creator>Ole Mathias Sejersted</dc:creator>
  <cp:lastModifiedBy>Pål Pettersen</cp:lastModifiedBy>
  <cp:revision>5</cp:revision>
  <dcterms:created xsi:type="dcterms:W3CDTF">2019-12-09T09:15:02Z</dcterms:created>
  <dcterms:modified xsi:type="dcterms:W3CDTF">2019-12-09T11:32:59Z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0x0101003C2611EEFA039E42BF83FBD1BEC26FE4</vt:lpwstr>
  </property>
</Properties>
</file>