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 bookmarkIdSeed="3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4" r:id="rId4"/>
    <p:sldId id="265" r:id="rId5"/>
    <p:sldId id="266" r:id="rId6"/>
    <p:sldId id="259" r:id="rId7"/>
  </p:sldIdLst>
  <p:sldSz cx="9144000" cy="5715000" type="screen16x10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361950" indent="9525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725488" indent="188913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087438" indent="284163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450975" indent="377825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heresa Squatrito" initials="T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7" autoAdjust="0"/>
    <p:restoredTop sz="68507" autoAdjust="0"/>
  </p:normalViewPr>
  <p:slideViewPr>
    <p:cSldViewPr>
      <p:cViewPr>
        <p:scale>
          <a:sx n="72" d="100"/>
          <a:sy n="72" d="100"/>
        </p:scale>
        <p:origin x="1728" y="48"/>
      </p:cViewPr>
      <p:guideLst>
        <p:guide orient="horz" pos="180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DCE2793-EF2E-5340-9BCE-79BE4FD208C9}" type="datetime1">
              <a:rPr lang="nb-NO"/>
              <a:pPr>
                <a:defRPr/>
              </a:pPr>
              <a:t>23.01.2023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6618900-F381-594C-B2C5-9C477B77202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05796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44538"/>
            <a:ext cx="59563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4" y="4717415"/>
            <a:ext cx="4982633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0FF39A9-CB14-AE41-8F01-9DCB2DC1C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798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36195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72548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08743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45097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1814627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77552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40478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03403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FF39A9-CB14-AE41-8F01-9DCB2DC1C05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32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Ingen tvil</a:t>
            </a:r>
            <a:r>
              <a:rPr lang="nb-NO" baseline="0" dirty="0" smtClean="0"/>
              <a:t> om at vi må ha særregulering for GMO</a:t>
            </a:r>
          </a:p>
          <a:p>
            <a:r>
              <a:rPr lang="nb-NO" baseline="0" dirty="0" smtClean="0"/>
              <a:t>Vi har enda ikke implementert mat- og </a:t>
            </a:r>
            <a:r>
              <a:rPr lang="nb-NO" baseline="0" dirty="0" smtClean="0"/>
              <a:t>fôr-forordningene</a:t>
            </a:r>
            <a:r>
              <a:rPr lang="nb-NO" baseline="0" dirty="0" smtClean="0"/>
              <a:t>, de er ikke tatt inn i EØS-avtalen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FF39A9-CB14-AE41-8F01-9DCB2DC1C05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7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Hvor stor skjønnsfrihet har myndighetene?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FF39A9-CB14-AE41-8F01-9DCB2DC1C05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9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Legemidler: </a:t>
            </a:r>
            <a:r>
              <a:rPr lang="nb-NO" smtClean="0"/>
              <a:t>kun aktuelt</a:t>
            </a:r>
            <a:r>
              <a:rPr lang="nb-NO" baseline="0" smtClean="0"/>
              <a:t> for dyr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FF39A9-CB14-AE41-8F01-9DCB2DC1C05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525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Sistnevnte: fare for svekking av tverrgående</a:t>
            </a:r>
            <a:r>
              <a:rPr lang="nb-NO" baseline="0" dirty="0" smtClean="0"/>
              <a:t> hensyn som miljø og kommende generasjoner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FF39A9-CB14-AE41-8F01-9DCB2DC1C05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49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Grand</a:t>
            </a:r>
            <a:r>
              <a:rPr lang="nb-NO" baseline="0" dirty="0" smtClean="0"/>
              <a:t> Chamber: </a:t>
            </a:r>
            <a:r>
              <a:rPr lang="en-US" baseline="0" dirty="0" smtClean="0"/>
              <a:t>Article 3(1) of Directive 2001/18, read in conjunction with point 1 of Annex I B to that directive and in the light of recital 17 thereof, must be interpreted as meaning that only organisms obtained by means of techniques/methods of mutagenesis which have conventionally been used in a number of applications and have a long safety record are excluded from the scope of that directive.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FF39A9-CB14-AE41-8F01-9DCB2DC1C05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4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883155" y="1917128"/>
            <a:ext cx="7543800" cy="95250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83155" y="2857500"/>
            <a:ext cx="7543800" cy="14605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D3402-A95F-CE43-9791-DC9A8087E10B}" type="datetime1">
              <a:rPr lang="nb-NO"/>
              <a:pPr>
                <a:defRPr/>
              </a:pPr>
              <a:t>23.01.2023</a:t>
            </a:fld>
            <a:endParaRPr lang="nb-NO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C479A-6967-4E45-A3AE-8147EA94B0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1" y="698500"/>
            <a:ext cx="1924050" cy="4381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698500"/>
            <a:ext cx="5619750" cy="4381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7680D-3BA1-2A44-91D2-176F5160F48D}" type="datetime1">
              <a:rPr lang="nb-NO"/>
              <a:pPr>
                <a:defRPr/>
              </a:pPr>
              <a:t>23.01.2023</a:t>
            </a:fld>
            <a:endParaRPr lang="nb-NO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2C095-BEE0-8D44-98E1-2F1972E98A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19226-9D9E-5A46-897C-391A38F1CCFC}" type="datetime1">
              <a:rPr lang="nb-NO"/>
              <a:pPr>
                <a:defRPr/>
              </a:pPr>
              <a:t>23.01.2023</a:t>
            </a:fld>
            <a:endParaRPr lang="nb-NO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13CB9-D26C-F349-AE3E-4F1B8C29A0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2"/>
            <a:ext cx="7772400" cy="1250155"/>
          </a:xfrm>
        </p:spPr>
        <p:txBody>
          <a:bodyPr anchor="b"/>
          <a:lstStyle>
            <a:lvl1pPr marL="0" indent="0">
              <a:buNone/>
              <a:defRPr sz="1600"/>
            </a:lvl1pPr>
            <a:lvl2pPr marL="362925" indent="0">
              <a:buNone/>
              <a:defRPr sz="1400"/>
            </a:lvl2pPr>
            <a:lvl3pPr marL="725851" indent="0">
              <a:buNone/>
              <a:defRPr sz="1300"/>
            </a:lvl3pPr>
            <a:lvl4pPr marL="1088776" indent="0">
              <a:buNone/>
              <a:defRPr sz="1100"/>
            </a:lvl4pPr>
            <a:lvl5pPr marL="1451701" indent="0">
              <a:buNone/>
              <a:defRPr sz="1100"/>
            </a:lvl5pPr>
            <a:lvl6pPr marL="1814627" indent="0">
              <a:buNone/>
              <a:defRPr sz="1100"/>
            </a:lvl6pPr>
            <a:lvl7pPr marL="2177552" indent="0">
              <a:buNone/>
              <a:defRPr sz="1100"/>
            </a:lvl7pPr>
            <a:lvl8pPr marL="2540478" indent="0">
              <a:buNone/>
              <a:defRPr sz="1100"/>
            </a:lvl8pPr>
            <a:lvl9pPr marL="2903403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6C74C-3C32-8B4C-9FD6-31B0DBFB55EA}" type="datetime1">
              <a:rPr lang="nb-NO"/>
              <a:pPr>
                <a:defRPr/>
              </a:pPr>
              <a:t>23.01.2023</a:t>
            </a:fld>
            <a:endParaRPr lang="nb-NO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0946B-4E0A-5841-B949-2C27470F9F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51000"/>
            <a:ext cx="3771900" cy="3429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51000"/>
            <a:ext cx="3771900" cy="3429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B6B5D-77AB-D049-9CEF-86380BC4DD75}" type="datetime1">
              <a:rPr lang="nb-NO"/>
              <a:pPr>
                <a:defRPr/>
              </a:pPr>
              <a:t>23.01.2023</a:t>
            </a:fld>
            <a:endParaRPr lang="nb-NO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59F03-3A04-6B4D-A81B-D4973FE71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279260"/>
            <a:ext cx="4040188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925" indent="0">
              <a:buNone/>
              <a:defRPr sz="1600" b="1"/>
            </a:lvl2pPr>
            <a:lvl3pPr marL="725851" indent="0">
              <a:buNone/>
              <a:defRPr sz="1400" b="1"/>
            </a:lvl3pPr>
            <a:lvl4pPr marL="1088776" indent="0">
              <a:buNone/>
              <a:defRPr sz="1300" b="1"/>
            </a:lvl4pPr>
            <a:lvl5pPr marL="1451701" indent="0">
              <a:buNone/>
              <a:defRPr sz="1300" b="1"/>
            </a:lvl5pPr>
            <a:lvl6pPr marL="1814627" indent="0">
              <a:buNone/>
              <a:defRPr sz="1300" b="1"/>
            </a:lvl6pPr>
            <a:lvl7pPr marL="2177552" indent="0">
              <a:buNone/>
              <a:defRPr sz="1300" b="1"/>
            </a:lvl7pPr>
            <a:lvl8pPr marL="2540478" indent="0">
              <a:buNone/>
              <a:defRPr sz="1300" b="1"/>
            </a:lvl8pPr>
            <a:lvl9pPr marL="2903403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812397"/>
            <a:ext cx="4040188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0"/>
            <a:ext cx="4041775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925" indent="0">
              <a:buNone/>
              <a:defRPr sz="1600" b="1"/>
            </a:lvl2pPr>
            <a:lvl3pPr marL="725851" indent="0">
              <a:buNone/>
              <a:defRPr sz="1400" b="1"/>
            </a:lvl3pPr>
            <a:lvl4pPr marL="1088776" indent="0">
              <a:buNone/>
              <a:defRPr sz="1300" b="1"/>
            </a:lvl4pPr>
            <a:lvl5pPr marL="1451701" indent="0">
              <a:buNone/>
              <a:defRPr sz="1300" b="1"/>
            </a:lvl5pPr>
            <a:lvl6pPr marL="1814627" indent="0">
              <a:buNone/>
              <a:defRPr sz="1300" b="1"/>
            </a:lvl6pPr>
            <a:lvl7pPr marL="2177552" indent="0">
              <a:buNone/>
              <a:defRPr sz="1300" b="1"/>
            </a:lvl7pPr>
            <a:lvl8pPr marL="2540478" indent="0">
              <a:buNone/>
              <a:defRPr sz="1300" b="1"/>
            </a:lvl8pPr>
            <a:lvl9pPr marL="2903403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7"/>
            <a:ext cx="4041775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E2256-3D0F-8C40-BB63-01AB925854B4}" type="datetime1">
              <a:rPr lang="nb-NO"/>
              <a:pPr>
                <a:defRPr/>
              </a:pPr>
              <a:t>23.01.2023</a:t>
            </a:fld>
            <a:endParaRPr lang="nb-NO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B7518-59EB-3F40-B6BF-127081076B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99995-5DC3-AE4E-A039-FFD1A3FF3CFE}" type="datetime1">
              <a:rPr lang="nb-NO"/>
              <a:pPr>
                <a:defRPr/>
              </a:pPr>
              <a:t>23.01.2023</a:t>
            </a:fld>
            <a:endParaRPr lang="nb-NO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EDDEF-F0A5-EC46-B631-15A196F0F7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4AC8B-ACF8-5F4B-B12B-87544FEE9C61}" type="datetime1">
              <a:rPr lang="nb-NO"/>
              <a:pPr>
                <a:defRPr/>
              </a:pPr>
              <a:t>23.01.2023</a:t>
            </a:fld>
            <a:endParaRPr lang="nb-NO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A6A82-1A94-B948-B72D-310B0156E6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7"/>
            <a:ext cx="3008313" cy="3909219"/>
          </a:xfrm>
        </p:spPr>
        <p:txBody>
          <a:bodyPr/>
          <a:lstStyle>
            <a:lvl1pPr marL="0" indent="0">
              <a:buNone/>
              <a:defRPr sz="1100"/>
            </a:lvl1pPr>
            <a:lvl2pPr marL="362925" indent="0">
              <a:buNone/>
              <a:defRPr sz="1000"/>
            </a:lvl2pPr>
            <a:lvl3pPr marL="725851" indent="0">
              <a:buNone/>
              <a:defRPr sz="800"/>
            </a:lvl3pPr>
            <a:lvl4pPr marL="1088776" indent="0">
              <a:buNone/>
              <a:defRPr sz="700"/>
            </a:lvl4pPr>
            <a:lvl5pPr marL="1451701" indent="0">
              <a:buNone/>
              <a:defRPr sz="700"/>
            </a:lvl5pPr>
            <a:lvl6pPr marL="1814627" indent="0">
              <a:buNone/>
              <a:defRPr sz="700"/>
            </a:lvl6pPr>
            <a:lvl7pPr marL="2177552" indent="0">
              <a:buNone/>
              <a:defRPr sz="700"/>
            </a:lvl7pPr>
            <a:lvl8pPr marL="2540478" indent="0">
              <a:buNone/>
              <a:defRPr sz="700"/>
            </a:lvl8pPr>
            <a:lvl9pPr marL="2903403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1264B-DC4D-C142-B2E3-FDE5D00CDCCB}" type="datetime1">
              <a:rPr lang="nb-NO"/>
              <a:pPr>
                <a:defRPr/>
              </a:pPr>
              <a:t>23.01.2023</a:t>
            </a:fld>
            <a:endParaRPr lang="nb-NO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11631-F46F-C542-A5F2-9A43A43D05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000501"/>
            <a:ext cx="5486400" cy="472281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510646"/>
            <a:ext cx="5486400" cy="3429000"/>
          </a:xfrm>
        </p:spPr>
        <p:txBody>
          <a:bodyPr/>
          <a:lstStyle>
            <a:lvl1pPr marL="0" indent="0">
              <a:buNone/>
              <a:defRPr sz="2500"/>
            </a:lvl1pPr>
            <a:lvl2pPr marL="362925" indent="0">
              <a:buNone/>
              <a:defRPr sz="2200"/>
            </a:lvl2pPr>
            <a:lvl3pPr marL="725851" indent="0">
              <a:buNone/>
              <a:defRPr sz="1900"/>
            </a:lvl3pPr>
            <a:lvl4pPr marL="1088776" indent="0">
              <a:buNone/>
              <a:defRPr sz="1600"/>
            </a:lvl4pPr>
            <a:lvl5pPr marL="1451701" indent="0">
              <a:buNone/>
              <a:defRPr sz="1600"/>
            </a:lvl5pPr>
            <a:lvl6pPr marL="1814627" indent="0">
              <a:buNone/>
              <a:defRPr sz="1600"/>
            </a:lvl6pPr>
            <a:lvl7pPr marL="2177552" indent="0">
              <a:buNone/>
              <a:defRPr sz="1600"/>
            </a:lvl7pPr>
            <a:lvl8pPr marL="2540478" indent="0">
              <a:buNone/>
              <a:defRPr sz="1600"/>
            </a:lvl8pPr>
            <a:lvl9pPr marL="2903403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4472782"/>
            <a:ext cx="5486400" cy="670719"/>
          </a:xfrm>
        </p:spPr>
        <p:txBody>
          <a:bodyPr/>
          <a:lstStyle>
            <a:lvl1pPr marL="0" indent="0">
              <a:buNone/>
              <a:defRPr sz="1100"/>
            </a:lvl1pPr>
            <a:lvl2pPr marL="362925" indent="0">
              <a:buNone/>
              <a:defRPr sz="1000"/>
            </a:lvl2pPr>
            <a:lvl3pPr marL="725851" indent="0">
              <a:buNone/>
              <a:defRPr sz="800"/>
            </a:lvl3pPr>
            <a:lvl4pPr marL="1088776" indent="0">
              <a:buNone/>
              <a:defRPr sz="700"/>
            </a:lvl4pPr>
            <a:lvl5pPr marL="1451701" indent="0">
              <a:buNone/>
              <a:defRPr sz="700"/>
            </a:lvl5pPr>
            <a:lvl6pPr marL="1814627" indent="0">
              <a:buNone/>
              <a:defRPr sz="700"/>
            </a:lvl6pPr>
            <a:lvl7pPr marL="2177552" indent="0">
              <a:buNone/>
              <a:defRPr sz="700"/>
            </a:lvl7pPr>
            <a:lvl8pPr marL="2540478" indent="0">
              <a:buNone/>
              <a:defRPr sz="700"/>
            </a:lvl8pPr>
            <a:lvl9pPr marL="2903403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4F549-9EB4-B344-8B56-3DE25B8A3F44}" type="datetime1">
              <a:rPr lang="nb-NO"/>
              <a:pPr>
                <a:defRPr/>
              </a:pPr>
              <a:t>23.01.2023</a:t>
            </a:fld>
            <a:endParaRPr lang="nb-NO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220DA-EC35-3049-AB70-92036E7005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08025"/>
            <a:ext cx="79216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585" tIns="36293" rIns="72585" bIns="362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38300"/>
            <a:ext cx="7924800" cy="342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5334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7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9CD18C9-3271-9D46-A6F6-24D4F2476180}" type="datetime1">
              <a:rPr lang="nb-NO"/>
              <a:pPr>
                <a:defRPr/>
              </a:pPr>
              <a:t>23.01.2023</a:t>
            </a:fld>
            <a:endParaRPr lang="nb-NO" dirty="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18463" y="53340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565C51B-357D-7743-965B-1B13E19633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8" descr="JUS_PluriC_A_ENG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190500"/>
            <a:ext cx="554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362925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725851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088776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451701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271463" indent="-271463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88963" indent="-225425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+mn-ea"/>
          <a:cs typeface="+mn-cs"/>
        </a:defRPr>
      </a:lvl2pPr>
      <a:lvl3pPr marL="906463" indent="-180975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270000" indent="-180975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631950" indent="-180975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5pPr>
      <a:lvl6pPr marL="1996089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6pPr>
      <a:lvl7pPr marL="2359015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7pPr>
      <a:lvl8pPr marL="2721940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8pPr>
      <a:lvl9pPr marL="3084866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2925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5851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8776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51701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627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7552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40478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03403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ovdata.no/pro/#reference/eu/32001l001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019300"/>
            <a:ext cx="8458200" cy="1371600"/>
          </a:xfrm>
        </p:spPr>
        <p:txBody>
          <a:bodyPr/>
          <a:lstStyle/>
          <a:p>
            <a:pPr algn="ctr"/>
            <a:r>
              <a:rPr lang="en-US" sz="3200" b="0" dirty="0" smtClean="0"/>
              <a:t>GMO – </a:t>
            </a:r>
            <a:r>
              <a:rPr lang="en-US" sz="3200" b="0" dirty="0" err="1" smtClean="0"/>
              <a:t>hva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er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situasjonen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nå</a:t>
            </a:r>
            <a:r>
              <a:rPr lang="en-US" sz="3200" b="0" dirty="0" smtClean="0"/>
              <a:t>?</a:t>
            </a:r>
            <a:br>
              <a:rPr lang="en-US" sz="3200" b="0" dirty="0" smtClean="0"/>
            </a:br>
            <a:r>
              <a:rPr lang="en-US" sz="3200" b="0" dirty="0" err="1" smtClean="0"/>
              <a:t>Problemer</a:t>
            </a:r>
            <a:r>
              <a:rPr lang="en-US" sz="3200" b="0" dirty="0" smtClean="0"/>
              <a:t> og </a:t>
            </a:r>
            <a:r>
              <a:rPr lang="en-US" sz="3200" b="0" dirty="0" err="1" smtClean="0"/>
              <a:t>løsningsmuligheter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fra</a:t>
            </a:r>
            <a:r>
              <a:rPr lang="en-US" sz="3200" b="0" dirty="0" smtClean="0"/>
              <a:t> et </a:t>
            </a:r>
            <a:r>
              <a:rPr lang="en-US" sz="3200" b="0" dirty="0" err="1" smtClean="0"/>
              <a:t>juridisk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perspektiv</a:t>
            </a:r>
            <a:endParaRPr lang="nb-NO" sz="36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82650" y="3695700"/>
            <a:ext cx="7543800" cy="990600"/>
          </a:xfrm>
        </p:spPr>
        <p:txBody>
          <a:bodyPr/>
          <a:lstStyle/>
          <a:p>
            <a:pPr algn="ctr"/>
            <a:r>
              <a:rPr lang="nb-NO" sz="1800" dirty="0" smtClean="0"/>
              <a:t>Vitenskapsakademiet 24. januar 2023</a:t>
            </a:r>
            <a:endParaRPr lang="en-US" sz="1800" dirty="0" smtClean="0"/>
          </a:p>
          <a:p>
            <a:pPr algn="ctr"/>
            <a:r>
              <a:rPr lang="en-US" sz="1800" dirty="0" smtClean="0"/>
              <a:t>Professor Ole </a:t>
            </a:r>
            <a:r>
              <a:rPr lang="en-US" sz="1800" dirty="0"/>
              <a:t>Kristian </a:t>
            </a:r>
            <a:r>
              <a:rPr lang="en-US" sz="1800" dirty="0" smtClean="0"/>
              <a:t>Fauchald, </a:t>
            </a:r>
            <a:r>
              <a:rPr lang="en-US" sz="1800" dirty="0" err="1" smtClean="0"/>
              <a:t>UiO</a:t>
            </a:r>
            <a:r>
              <a:rPr lang="en-US" sz="1800" smtClean="0"/>
              <a:t> og FNI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71500"/>
            <a:ext cx="7921625" cy="533400"/>
          </a:xfrm>
        </p:spPr>
        <p:txBody>
          <a:bodyPr/>
          <a:lstStyle/>
          <a:p>
            <a:r>
              <a:rPr lang="nb-NO" dirty="0" smtClean="0"/>
              <a:t>Forholdet mellom norsk lov og EU-retten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952500"/>
            <a:ext cx="7924800" cy="3427413"/>
          </a:xfrm>
        </p:spPr>
        <p:txBody>
          <a:bodyPr/>
          <a:lstStyle/>
          <a:p>
            <a:r>
              <a:rPr lang="nb-NO" sz="2100" dirty="0" smtClean="0"/>
              <a:t>To forordninger og to direktiver som direkte regulerer GMO</a:t>
            </a:r>
          </a:p>
          <a:p>
            <a:pPr lvl="1"/>
            <a:r>
              <a:rPr lang="nb-NO" sz="1800" dirty="0" smtClean="0"/>
              <a:t>Forordninger skal gjennomføres som de er, enten ved referanse eller ved oversettelse</a:t>
            </a:r>
          </a:p>
          <a:p>
            <a:pPr lvl="1"/>
            <a:r>
              <a:rPr lang="nb-NO" sz="1800" dirty="0" smtClean="0"/>
              <a:t>Direktiver gir større fleksibilitet og angir ofte «</a:t>
            </a:r>
            <a:r>
              <a:rPr lang="nb-NO" sz="1800" dirty="0" err="1" smtClean="0"/>
              <a:t>minimumkrav</a:t>
            </a:r>
            <a:r>
              <a:rPr lang="nb-NO" sz="1800" dirty="0" smtClean="0"/>
              <a:t>», avhengig av om de er indre markedsdirektiver eller ikke</a:t>
            </a:r>
          </a:p>
          <a:p>
            <a:r>
              <a:rPr lang="nb-NO" sz="2100" dirty="0" smtClean="0"/>
              <a:t>Generelt regelverk</a:t>
            </a:r>
          </a:p>
          <a:p>
            <a:pPr lvl="1"/>
            <a:r>
              <a:rPr lang="nb-NO" sz="1800" dirty="0" smtClean="0"/>
              <a:t>Generelt direktiv om utsetting av </a:t>
            </a:r>
            <a:r>
              <a:rPr lang="nb-NO" sz="1800" dirty="0" err="1" smtClean="0"/>
              <a:t>GMOer</a:t>
            </a:r>
            <a:r>
              <a:rPr lang="nb-NO" sz="1800" dirty="0" smtClean="0"/>
              <a:t> </a:t>
            </a:r>
            <a:r>
              <a:rPr lang="nb-NO" sz="1800" dirty="0" smtClean="0"/>
              <a:t>(2001) – </a:t>
            </a:r>
            <a:r>
              <a:rPr lang="nb-NO" sz="1800" dirty="0" smtClean="0"/>
              <a:t>bred definisjon av GMO</a:t>
            </a:r>
          </a:p>
          <a:p>
            <a:r>
              <a:rPr lang="nb-NO" sz="2100" dirty="0" smtClean="0"/>
              <a:t>Sektorspesifikt regelverk – mat og landbruk</a:t>
            </a:r>
          </a:p>
          <a:p>
            <a:pPr lvl="1"/>
            <a:r>
              <a:rPr lang="nb-NO" sz="1800" dirty="0" smtClean="0"/>
              <a:t>Forordning om GMO mat og </a:t>
            </a:r>
            <a:r>
              <a:rPr lang="nb-NO" sz="1800" dirty="0" smtClean="0"/>
              <a:t>fôr (2003)</a:t>
            </a:r>
            <a:endParaRPr lang="nb-NO" sz="1800" dirty="0" smtClean="0"/>
          </a:p>
          <a:p>
            <a:pPr lvl="1"/>
            <a:r>
              <a:rPr lang="nb-NO" sz="1800" dirty="0" smtClean="0"/>
              <a:t>Forordning om sporbarhet og merking av GMO mat og </a:t>
            </a:r>
            <a:r>
              <a:rPr lang="nb-NO" sz="1800" dirty="0" smtClean="0"/>
              <a:t>fôr (2003)</a:t>
            </a:r>
            <a:endParaRPr lang="nb-NO" sz="1800" dirty="0" smtClean="0"/>
          </a:p>
          <a:p>
            <a:r>
              <a:rPr lang="nb-NO" sz="2100" dirty="0" smtClean="0"/>
              <a:t>Organismespesifikt regelverk</a:t>
            </a:r>
          </a:p>
          <a:p>
            <a:pPr lvl="1"/>
            <a:r>
              <a:rPr lang="nb-NO" sz="1800" dirty="0" smtClean="0"/>
              <a:t>Direktiv om innesluttet bruk av GMO </a:t>
            </a:r>
            <a:r>
              <a:rPr lang="nb-NO" sz="1800" dirty="0" smtClean="0"/>
              <a:t>mikroorganismer (2009)</a:t>
            </a:r>
            <a:endParaRPr lang="nb-NO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319226-9D9E-5A46-897C-391A38F1CCFC}" type="datetime1">
              <a:rPr lang="nb-NO" smtClean="0"/>
              <a:pPr>
                <a:defRPr/>
              </a:pPr>
              <a:t>23.01.2023</a:t>
            </a:fld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413CB9-D26C-F349-AE3E-4F1B8C29A02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0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08025"/>
            <a:ext cx="7921625" cy="661988"/>
          </a:xfrm>
        </p:spPr>
        <p:txBody>
          <a:bodyPr/>
          <a:lstStyle/>
          <a:p>
            <a:r>
              <a:rPr lang="nb-NO" dirty="0" smtClean="0"/>
              <a:t>Norsk lovgivning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825" y="1364570"/>
            <a:ext cx="7924800" cy="3427413"/>
          </a:xfrm>
        </p:spPr>
        <p:txBody>
          <a:bodyPr/>
          <a:lstStyle/>
          <a:p>
            <a:r>
              <a:rPr lang="nb-NO" dirty="0" smtClean="0"/>
              <a:t>Tilpasningstekst til GMO-direktivet, tilleggskriteriene bærekraft, </a:t>
            </a:r>
            <a:r>
              <a:rPr lang="nb-NO" dirty="0" err="1" smtClean="0"/>
              <a:t>samfunnsnytte</a:t>
            </a:r>
            <a:r>
              <a:rPr lang="nb-NO" dirty="0" smtClean="0"/>
              <a:t> og etikk (BSE)</a:t>
            </a:r>
          </a:p>
          <a:p>
            <a:r>
              <a:rPr lang="nb-NO" dirty="0" smtClean="0"/>
              <a:t>Lenge uavklart forhold til beslutninger om utsetting i EU, nå følger vi lovens ordlyd (§ 10 siste ledd)</a:t>
            </a:r>
          </a:p>
          <a:p>
            <a:pPr marL="363538" lvl="1" indent="0">
              <a:buNone/>
            </a:pPr>
            <a:r>
              <a:rPr lang="nb-NO" dirty="0" smtClean="0"/>
              <a:t>«Det </a:t>
            </a:r>
            <a:r>
              <a:rPr lang="nb-NO" dirty="0"/>
              <a:t>kreves ikke godkjenning for omsetning av et produkt som er godkjent for omsetning i et annet EØS-land etter reglene fastsatt i EØS-avtalen vedlegg XX punkt 25d (rådsdirektiv </a:t>
            </a:r>
            <a:r>
              <a:rPr lang="nb-NO" dirty="0">
                <a:hlinkClick r:id="rId3"/>
              </a:rPr>
              <a:t>2001/18/EF</a:t>
            </a:r>
            <a:r>
              <a:rPr lang="nb-NO" dirty="0"/>
              <a:t>). Myndighetene etter loven her kan likevel forby eller begrense omsetningen dersom den </a:t>
            </a:r>
            <a:r>
              <a:rPr lang="nb-NO" b="1" dirty="0"/>
              <a:t>etter deres syn</a:t>
            </a:r>
            <a:r>
              <a:rPr lang="nb-NO" dirty="0"/>
              <a:t> medfører risiko for helse eller miljø, eller omsetningen for øvrig </a:t>
            </a:r>
            <a:r>
              <a:rPr lang="nb-NO" b="1" dirty="0"/>
              <a:t>er i strid med </a:t>
            </a:r>
            <a:r>
              <a:rPr lang="nb-NO" dirty="0"/>
              <a:t>denne lovs </a:t>
            </a:r>
            <a:r>
              <a:rPr lang="nb-NO" dirty="0" smtClean="0"/>
              <a:t>formål.»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319226-9D9E-5A46-897C-391A38F1CCFC}" type="datetime1">
              <a:rPr lang="nb-NO" smtClean="0"/>
              <a:pPr>
                <a:defRPr/>
              </a:pPr>
              <a:t>23.01.2023</a:t>
            </a:fld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413CB9-D26C-F349-AE3E-4F1B8C29A02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55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95300"/>
            <a:ext cx="7921625" cy="549275"/>
          </a:xfrm>
        </p:spPr>
        <p:txBody>
          <a:bodyPr/>
          <a:lstStyle/>
          <a:p>
            <a:r>
              <a:rPr lang="nb-NO" dirty="0" smtClean="0"/>
              <a:t>Fire problemer og løsninger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996" y="1044575"/>
            <a:ext cx="7924800" cy="342741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b-NO" dirty="0" smtClean="0"/>
              <a:t>Grensen for hva som er GMO utfordres av ny teknologi</a:t>
            </a:r>
          </a:p>
          <a:p>
            <a:pPr lvl="1"/>
            <a:r>
              <a:rPr lang="nb-NO" dirty="0" smtClean="0"/>
              <a:t>Særlig gjelder det forholdet mellom tradisjonell planteforedling og bruk av genteknologier for presisjonsforedling</a:t>
            </a:r>
          </a:p>
          <a:p>
            <a:pPr lvl="1"/>
            <a:r>
              <a:rPr lang="nb-NO" dirty="0" smtClean="0"/>
              <a:t>Etter hvert er dette også aktualisert for husdyr og laks</a:t>
            </a:r>
          </a:p>
          <a:p>
            <a:pPr lvl="1"/>
            <a:r>
              <a:rPr lang="nb-NO" dirty="0" smtClean="0"/>
              <a:t>Legemiddelsektoren reiser særlige problemer – kan bruk av legemidler innebære at mottakeren blir GMO?</a:t>
            </a:r>
          </a:p>
          <a:p>
            <a:pPr marL="363538" lvl="1" indent="0">
              <a:buNone/>
            </a:pPr>
            <a:r>
              <a:rPr lang="nb-NO" dirty="0" smtClean="0"/>
              <a:t>Mulige løsninger: Snevre inn GMO-definisjonen / skille mellom ulike kategorier </a:t>
            </a:r>
            <a:r>
              <a:rPr lang="nb-NO" dirty="0" err="1" smtClean="0"/>
              <a:t>GMOer</a:t>
            </a:r>
            <a:r>
              <a:rPr lang="nb-NO" dirty="0"/>
              <a:t> </a:t>
            </a:r>
            <a:r>
              <a:rPr lang="nb-NO" dirty="0" smtClean="0"/>
              <a:t>/ avgjøres ad hoc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 smtClean="0"/>
              <a:t>Økt variasjon i usikkerhet og risiko</a:t>
            </a:r>
          </a:p>
          <a:p>
            <a:pPr lvl="1"/>
            <a:r>
              <a:rPr lang="nb-NO" dirty="0" smtClean="0"/>
              <a:t>Det </a:t>
            </a:r>
            <a:r>
              <a:rPr lang="nb-NO" dirty="0" smtClean="0"/>
              <a:t>foreligger mye </a:t>
            </a:r>
            <a:r>
              <a:rPr lang="nb-NO" dirty="0" smtClean="0"/>
              <a:t>kunnskap om risiko ved ulike teknologier og organismer</a:t>
            </a:r>
          </a:p>
          <a:p>
            <a:pPr marL="363538" lvl="1" indent="0">
              <a:buNone/>
            </a:pPr>
            <a:r>
              <a:rPr lang="nb-NO" dirty="0" smtClean="0"/>
              <a:t>Mulige løsninger: Differensierte krav til dokumentasjon og søknads-prosesser, </a:t>
            </a:r>
            <a:r>
              <a:rPr lang="nb-NO" dirty="0" smtClean="0"/>
              <a:t>mer </a:t>
            </a:r>
            <a:r>
              <a:rPr lang="nb-NO" dirty="0" smtClean="0"/>
              <a:t>dynamiske regler, sak-til-sak / generell </a:t>
            </a:r>
            <a:r>
              <a:rPr lang="nb-NO" dirty="0" smtClean="0"/>
              <a:t>tilnærming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319226-9D9E-5A46-897C-391A38F1CCFC}" type="datetime1">
              <a:rPr lang="nb-NO" smtClean="0"/>
              <a:pPr>
                <a:defRPr/>
              </a:pPr>
              <a:t>23.01.2023</a:t>
            </a:fld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413CB9-D26C-F349-AE3E-4F1B8C29A02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77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39738"/>
            <a:ext cx="7921625" cy="661988"/>
          </a:xfrm>
        </p:spPr>
        <p:txBody>
          <a:bodyPr/>
          <a:lstStyle/>
          <a:p>
            <a:r>
              <a:rPr lang="nb-NO" dirty="0" smtClean="0"/>
              <a:t>Utfordringer og løsninger forts.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825" y="952500"/>
            <a:ext cx="7924800" cy="3427413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nb-NO" dirty="0" smtClean="0"/>
              <a:t>Økt behov </a:t>
            </a:r>
            <a:r>
              <a:rPr lang="nb-NO" dirty="0"/>
              <a:t>for nyvinninger og </a:t>
            </a:r>
            <a:r>
              <a:rPr lang="nb-NO" dirty="0" smtClean="0"/>
              <a:t>mulighet </a:t>
            </a:r>
            <a:r>
              <a:rPr lang="nb-NO" dirty="0"/>
              <a:t>for å </a:t>
            </a:r>
            <a:r>
              <a:rPr lang="nb-NO" dirty="0" smtClean="0"/>
              <a:t>realisere </a:t>
            </a:r>
            <a:r>
              <a:rPr lang="nb-NO" dirty="0" smtClean="0"/>
              <a:t>dem</a:t>
            </a:r>
            <a:endParaRPr lang="nb-NO" dirty="0"/>
          </a:p>
          <a:p>
            <a:pPr lvl="1"/>
            <a:r>
              <a:rPr lang="nb-NO" dirty="0" smtClean="0"/>
              <a:t>Mye optimisme og virketrang, stor internasjonal konkurranse</a:t>
            </a:r>
          </a:p>
          <a:p>
            <a:pPr lvl="1"/>
            <a:r>
              <a:rPr lang="nb-NO" dirty="0" smtClean="0"/>
              <a:t>Økt bruk av patenter, produkt- og prosessbaserte</a:t>
            </a:r>
          </a:p>
          <a:p>
            <a:pPr marL="363538" lvl="1" indent="0">
              <a:buNone/>
            </a:pPr>
            <a:r>
              <a:rPr lang="nb-NO" dirty="0" smtClean="0"/>
              <a:t>Mulige løsninger: Lette mulighetene for forskning og utvikling, skille klarere mellom utvikling og markedsføring, </a:t>
            </a:r>
            <a:r>
              <a:rPr lang="nb-NO" dirty="0" smtClean="0"/>
              <a:t>sikre </a:t>
            </a:r>
            <a:r>
              <a:rPr lang="nb-NO" dirty="0" smtClean="0"/>
              <a:t>rett til forskning og utvikling, </a:t>
            </a:r>
            <a:r>
              <a:rPr lang="nb-NO" dirty="0" smtClean="0"/>
              <a:t>sikre </a:t>
            </a:r>
            <a:r>
              <a:rPr lang="nb-NO" dirty="0" smtClean="0"/>
              <a:t>åpenhet om resultater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nb-NO" dirty="0" smtClean="0"/>
              <a:t>Særreglene </a:t>
            </a:r>
            <a:r>
              <a:rPr lang="nb-NO" dirty="0"/>
              <a:t>om mat og fôr utfordrer dagens fordeling av </a:t>
            </a:r>
            <a:r>
              <a:rPr lang="nb-NO" dirty="0" smtClean="0"/>
              <a:t>myndighet</a:t>
            </a:r>
            <a:endParaRPr lang="nb-NO" dirty="0"/>
          </a:p>
          <a:p>
            <a:pPr lvl="1"/>
            <a:r>
              <a:rPr lang="nb-NO" dirty="0" smtClean="0"/>
              <a:t>Fra søkerperspektiv: Vanskelig å forholde seg til ulike myndigheter</a:t>
            </a:r>
          </a:p>
          <a:p>
            <a:pPr lvl="1"/>
            <a:r>
              <a:rPr lang="nb-NO" dirty="0" smtClean="0"/>
              <a:t>Svak koordinering av krav og saksbehandling under ulike regler</a:t>
            </a:r>
          </a:p>
          <a:p>
            <a:pPr marL="363538" lvl="1" indent="0">
              <a:buNone/>
            </a:pPr>
            <a:r>
              <a:rPr lang="nb-NO" dirty="0" smtClean="0"/>
              <a:t>Mulige løsninger: Felles «postkasse» og bedre myndighets-samarbeid</a:t>
            </a:r>
            <a:r>
              <a:rPr lang="nb-NO" dirty="0"/>
              <a:t>, klarere pliktregler</a:t>
            </a:r>
            <a:r>
              <a:rPr lang="nb-NO" smtClean="0"/>
              <a:t>, </a:t>
            </a:r>
            <a:r>
              <a:rPr lang="nb-NO" smtClean="0"/>
              <a:t>integrasjon </a:t>
            </a:r>
            <a:r>
              <a:rPr lang="nb-NO" dirty="0" smtClean="0"/>
              <a:t>i </a:t>
            </a:r>
            <a:r>
              <a:rPr lang="nb-NO" dirty="0" smtClean="0"/>
              <a:t>sektorlovgivning, </a:t>
            </a:r>
            <a:r>
              <a:rPr lang="nb-NO" dirty="0" smtClean="0"/>
              <a:t>flytting </a:t>
            </a:r>
            <a:r>
              <a:rPr lang="nb-NO" dirty="0"/>
              <a:t>av </a:t>
            </a:r>
            <a:r>
              <a:rPr lang="nb-NO" dirty="0" smtClean="0"/>
              <a:t>myndighet</a:t>
            </a:r>
            <a:endParaRPr lang="nb-NO" dirty="0"/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319226-9D9E-5A46-897C-391A38F1CCFC}" type="datetime1">
              <a:rPr lang="nb-NO" smtClean="0"/>
              <a:pPr>
                <a:defRPr/>
              </a:pPr>
              <a:t>23.01.2023</a:t>
            </a:fld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413CB9-D26C-F349-AE3E-4F1B8C29A02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60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08821"/>
            <a:ext cx="7921625" cy="457200"/>
          </a:xfrm>
        </p:spPr>
        <p:txBody>
          <a:bodyPr/>
          <a:lstStyle/>
          <a:p>
            <a:r>
              <a:rPr lang="nb-NO" dirty="0" smtClean="0"/>
              <a:t>Litt om EU-dommen </a:t>
            </a:r>
            <a:r>
              <a:rPr lang="en-GB" dirty="0" smtClean="0"/>
              <a:t>C-528/16 </a:t>
            </a:r>
            <a:r>
              <a:rPr lang="en-GB" dirty="0"/>
              <a:t>[2018]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966021"/>
            <a:ext cx="7924800" cy="333769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nb-NO" sz="2000" dirty="0" smtClean="0"/>
              <a:t>Problemstilling</a:t>
            </a:r>
            <a:endParaRPr lang="nb-NO" sz="2400" dirty="0" smtClean="0"/>
          </a:p>
          <a:p>
            <a:pPr lvl="1">
              <a:lnSpc>
                <a:spcPct val="80000"/>
              </a:lnSpc>
            </a:pPr>
            <a:r>
              <a:rPr lang="nb-NO" dirty="0"/>
              <a:t>Avsnitt 17 i </a:t>
            </a:r>
            <a:r>
              <a:rPr lang="nb-NO" dirty="0" smtClean="0"/>
              <a:t>fortalen: </a:t>
            </a:r>
            <a:r>
              <a:rPr lang="en-GB" dirty="0" smtClean="0"/>
              <a:t>This </a:t>
            </a:r>
            <a:r>
              <a:rPr lang="en-GB" dirty="0"/>
              <a:t>Directive should not apply to organisms obtained through certain techniques of genetic modification which have conventionally been used in a number of applications and have a long safety </a:t>
            </a:r>
            <a:r>
              <a:rPr lang="en-GB" dirty="0" smtClean="0"/>
              <a:t>record</a:t>
            </a:r>
          </a:p>
          <a:p>
            <a:pPr lvl="1">
              <a:lnSpc>
                <a:spcPct val="80000"/>
              </a:lnSpc>
            </a:pPr>
            <a:r>
              <a:rPr lang="nb-NO" dirty="0" smtClean="0"/>
              <a:t>Art. 2: GMO-definisjon: </a:t>
            </a:r>
            <a:r>
              <a:rPr lang="en-GB" dirty="0"/>
              <a:t>the genetic material has been altered in a way that does not occur naturally by mating and/or natural </a:t>
            </a:r>
            <a:r>
              <a:rPr lang="en-GB" dirty="0" smtClean="0"/>
              <a:t>recombination + </a:t>
            </a:r>
            <a:r>
              <a:rPr lang="en-GB" dirty="0" err="1" smtClean="0"/>
              <a:t>positiv</a:t>
            </a:r>
            <a:r>
              <a:rPr lang="en-GB" dirty="0" smtClean="0"/>
              <a:t> og </a:t>
            </a:r>
            <a:r>
              <a:rPr lang="en-GB" dirty="0" err="1" smtClean="0"/>
              <a:t>negativ</a:t>
            </a:r>
            <a:r>
              <a:rPr lang="en-GB" dirty="0" smtClean="0"/>
              <a:t> </a:t>
            </a:r>
            <a:r>
              <a:rPr lang="en-GB" dirty="0" err="1" smtClean="0"/>
              <a:t>presisering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vedlegg</a:t>
            </a:r>
            <a:endParaRPr lang="en-GB" dirty="0" smtClean="0"/>
          </a:p>
          <a:p>
            <a:pPr lvl="1">
              <a:lnSpc>
                <a:spcPct val="80000"/>
              </a:lnSpc>
            </a:pPr>
            <a:r>
              <a:rPr lang="en-GB" dirty="0" smtClean="0"/>
              <a:t>Art. 3(1): </a:t>
            </a:r>
            <a:r>
              <a:rPr lang="en-GB" dirty="0" err="1" smtClean="0"/>
              <a:t>Unntak</a:t>
            </a:r>
            <a:r>
              <a:rPr lang="en-GB" dirty="0" smtClean="0"/>
              <a:t>: </a:t>
            </a:r>
            <a:r>
              <a:rPr lang="en-GB" dirty="0"/>
              <a:t>This Directive shall not apply to organisms obtained through the techniques of genetic modification listed in Annex I </a:t>
            </a:r>
            <a:r>
              <a:rPr lang="en-GB" dirty="0" smtClean="0"/>
              <a:t>B: “mutagenesis”</a:t>
            </a:r>
          </a:p>
          <a:p>
            <a:pPr>
              <a:lnSpc>
                <a:spcPct val="80000"/>
              </a:lnSpc>
            </a:pPr>
            <a:r>
              <a:rPr lang="en-GB" sz="2000" dirty="0" err="1" smtClean="0"/>
              <a:t>Fakta</a:t>
            </a:r>
            <a:r>
              <a:rPr lang="en-GB" sz="2000" dirty="0" smtClean="0"/>
              <a:t>: involve </a:t>
            </a:r>
            <a:r>
              <a:rPr lang="en-GB" sz="2000" dirty="0"/>
              <a:t>the use of chemical or physical </a:t>
            </a:r>
            <a:r>
              <a:rPr lang="en-GB" sz="2000" dirty="0" err="1"/>
              <a:t>mutageneous</a:t>
            </a:r>
            <a:r>
              <a:rPr lang="en-GB" sz="2000" dirty="0"/>
              <a:t> agents, and </a:t>
            </a:r>
            <a:r>
              <a:rPr lang="en-GB" sz="2000" dirty="0" smtClean="0"/>
              <a:t>… the </a:t>
            </a:r>
            <a:r>
              <a:rPr lang="en-GB" sz="2000" dirty="0"/>
              <a:t>use of genetic </a:t>
            </a:r>
            <a:r>
              <a:rPr lang="en-GB" sz="2000" dirty="0" smtClean="0"/>
              <a:t>engineering</a:t>
            </a:r>
          </a:p>
          <a:p>
            <a:pPr>
              <a:lnSpc>
                <a:spcPct val="80000"/>
              </a:lnSpc>
            </a:pPr>
            <a:r>
              <a:rPr lang="en-GB" sz="2000" dirty="0" err="1" smtClean="0"/>
              <a:t>Konklusjoner</a:t>
            </a:r>
            <a:r>
              <a:rPr lang="en-GB" sz="2000" dirty="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en-GB" dirty="0" err="1" smtClean="0"/>
              <a:t>Omfattes</a:t>
            </a:r>
            <a:r>
              <a:rPr lang="en-GB" dirty="0" smtClean="0"/>
              <a:t> </a:t>
            </a:r>
            <a:r>
              <a:rPr lang="en-GB" dirty="0" err="1" smtClean="0"/>
              <a:t>av</a:t>
            </a:r>
            <a:r>
              <a:rPr lang="en-GB" dirty="0" smtClean="0"/>
              <a:t> </a:t>
            </a:r>
            <a:r>
              <a:rPr lang="en-GB" dirty="0" err="1" smtClean="0"/>
              <a:t>definisjonen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art. 2</a:t>
            </a:r>
          </a:p>
          <a:p>
            <a:pPr lvl="1">
              <a:lnSpc>
                <a:spcPct val="80000"/>
              </a:lnSpc>
            </a:pPr>
            <a:r>
              <a:rPr lang="en-GB" dirty="0" err="1" smtClean="0"/>
              <a:t>Unntaket</a:t>
            </a:r>
            <a:r>
              <a:rPr lang="en-GB" dirty="0" smtClean="0"/>
              <a:t> art. 3: </a:t>
            </a:r>
            <a:r>
              <a:rPr lang="en-GB" dirty="0" err="1" smtClean="0"/>
              <a:t>Kontekst</a:t>
            </a:r>
            <a:r>
              <a:rPr lang="en-GB" dirty="0" smtClean="0"/>
              <a:t> </a:t>
            </a:r>
            <a:r>
              <a:rPr lang="en-GB" dirty="0" err="1" smtClean="0"/>
              <a:t>kombinert</a:t>
            </a:r>
            <a:r>
              <a:rPr lang="en-GB" dirty="0" smtClean="0"/>
              <a:t> med </a:t>
            </a:r>
            <a:r>
              <a:rPr lang="en-GB" dirty="0" err="1" smtClean="0"/>
              <a:t>formål</a:t>
            </a:r>
            <a:r>
              <a:rPr lang="en-GB" dirty="0" smtClean="0"/>
              <a:t> og </a:t>
            </a:r>
            <a:r>
              <a:rPr lang="en-GB" dirty="0" err="1" smtClean="0"/>
              <a:t>uklart</a:t>
            </a:r>
            <a:r>
              <a:rPr lang="en-GB" dirty="0" smtClean="0"/>
              <a:t> </a:t>
            </a:r>
            <a:r>
              <a:rPr lang="en-GB" dirty="0" err="1" smtClean="0"/>
              <a:t>begrep</a:t>
            </a:r>
            <a:r>
              <a:rPr lang="en-GB" dirty="0" smtClean="0"/>
              <a:t> </a:t>
            </a:r>
            <a:r>
              <a:rPr lang="en-GB" dirty="0" err="1" smtClean="0"/>
              <a:t>medfører</a:t>
            </a:r>
            <a:r>
              <a:rPr lang="en-GB" dirty="0" smtClean="0"/>
              <a:t> </a:t>
            </a:r>
            <a:r>
              <a:rPr lang="en-GB" dirty="0" err="1" smtClean="0"/>
              <a:t>restriktiv</a:t>
            </a:r>
            <a:r>
              <a:rPr lang="en-GB" dirty="0" smtClean="0"/>
              <a:t> </a:t>
            </a:r>
            <a:r>
              <a:rPr lang="en-GB" dirty="0" err="1" smtClean="0"/>
              <a:t>tolkning</a:t>
            </a:r>
            <a:r>
              <a:rPr lang="en-GB" dirty="0" smtClean="0"/>
              <a:t>, </a:t>
            </a:r>
            <a:r>
              <a:rPr lang="en-GB" dirty="0" err="1" smtClean="0"/>
              <a:t>føre</a:t>
            </a:r>
            <a:r>
              <a:rPr lang="en-GB" dirty="0" smtClean="0"/>
              <a:t> </a:t>
            </a:r>
            <a:r>
              <a:rPr lang="en-GB" dirty="0" err="1" smtClean="0"/>
              <a:t>var</a:t>
            </a:r>
            <a:r>
              <a:rPr lang="en-GB" dirty="0" smtClean="0"/>
              <a:t> </a:t>
            </a:r>
            <a:r>
              <a:rPr lang="en-GB" dirty="0" err="1" smtClean="0"/>
              <a:t>som</a:t>
            </a:r>
            <a:r>
              <a:rPr lang="en-GB" dirty="0" smtClean="0"/>
              <a:t> </a:t>
            </a:r>
            <a:r>
              <a:rPr lang="en-GB" dirty="0" err="1" smtClean="0"/>
              <a:t>støtteargument</a:t>
            </a:r>
            <a:r>
              <a:rPr lang="en-GB" dirty="0" smtClean="0"/>
              <a:t> (</a:t>
            </a:r>
            <a:r>
              <a:rPr lang="en-GB" dirty="0" err="1" smtClean="0"/>
              <a:t>avsn</a:t>
            </a:r>
            <a:r>
              <a:rPr lang="en-GB" dirty="0" smtClean="0"/>
              <a:t> 53),</a:t>
            </a:r>
          </a:p>
          <a:p>
            <a:pPr lvl="1">
              <a:lnSpc>
                <a:spcPct val="80000"/>
              </a:lnSpc>
            </a:pPr>
            <a:r>
              <a:rPr lang="en-GB" dirty="0" smtClean="0"/>
              <a:t>Der </a:t>
            </a:r>
            <a:r>
              <a:rPr lang="en-GB" dirty="0" err="1" smtClean="0"/>
              <a:t>unntak</a:t>
            </a:r>
            <a:r>
              <a:rPr lang="en-GB" dirty="0" smtClean="0"/>
              <a:t> </a:t>
            </a:r>
            <a:r>
              <a:rPr lang="en-GB" dirty="0" err="1" smtClean="0"/>
              <a:t>kommer</a:t>
            </a:r>
            <a:r>
              <a:rPr lang="en-GB" dirty="0" smtClean="0"/>
              <a:t> </a:t>
            </a:r>
            <a:r>
              <a:rPr lang="en-GB" dirty="0" err="1" smtClean="0"/>
              <a:t>til</a:t>
            </a:r>
            <a:r>
              <a:rPr lang="en-GB" dirty="0" smtClean="0"/>
              <a:t> </a:t>
            </a:r>
            <a:r>
              <a:rPr lang="en-GB" dirty="0" err="1" smtClean="0"/>
              <a:t>anvendelse</a:t>
            </a:r>
            <a:r>
              <a:rPr lang="en-GB" dirty="0" smtClean="0"/>
              <a:t>: </a:t>
            </a:r>
            <a:r>
              <a:rPr lang="en-GB" dirty="0" err="1" smtClean="0"/>
              <a:t>Økt</a:t>
            </a:r>
            <a:r>
              <a:rPr lang="en-GB" dirty="0" smtClean="0"/>
              <a:t> </a:t>
            </a:r>
            <a:r>
              <a:rPr lang="en-GB" dirty="0" err="1" smtClean="0"/>
              <a:t>reguleringsfrihet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319226-9D9E-5A46-897C-391A38F1CCFC}" type="datetime1">
              <a:rPr lang="nb-NO" smtClean="0"/>
              <a:pPr>
                <a:defRPr/>
              </a:pPr>
              <a:t>23.01.2023</a:t>
            </a:fld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413CB9-D26C-F349-AE3E-4F1B8C29A02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83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uriCourts_2English_16-10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presentation</Template>
  <TotalTime>27299</TotalTime>
  <Words>749</Words>
  <Application>Microsoft Office PowerPoint</Application>
  <PresentationFormat>On-screen Show (16:10)</PresentationFormat>
  <Paragraphs>68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ヒラギノ角ゴ Pro W3</vt:lpstr>
      <vt:lpstr>PluriCourts_2English_16-10</vt:lpstr>
      <vt:lpstr>GMO – hva er situasjonen nå? Problemer og løsningsmuligheter fra et juridisk perspektiv</vt:lpstr>
      <vt:lpstr>Forholdet mellom norsk lov og EU-retten</vt:lpstr>
      <vt:lpstr>Norsk lovgivning</vt:lpstr>
      <vt:lpstr>Fire problemer og løsninger</vt:lpstr>
      <vt:lpstr>Utfordringer og løsninger forts.</vt:lpstr>
      <vt:lpstr>Litt om EU-dommen C-528/16 [2018]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Behn</dc:creator>
  <cp:lastModifiedBy>Ole Kristian Fauchald</cp:lastModifiedBy>
  <cp:revision>594</cp:revision>
  <cp:lastPrinted>2021-04-21T06:58:34Z</cp:lastPrinted>
  <dcterms:created xsi:type="dcterms:W3CDTF">2014-05-19T14:15:49Z</dcterms:created>
  <dcterms:modified xsi:type="dcterms:W3CDTF">2023-01-23T21:16:31Z</dcterms:modified>
</cp:coreProperties>
</file>