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7" r:id="rId4"/>
  </p:sldMasterIdLst>
  <p:notesMasterIdLst>
    <p:notesMasterId r:id="rId27"/>
  </p:notesMasterIdLst>
  <p:sldIdLst>
    <p:sldId id="256" r:id="rId5"/>
    <p:sldId id="257" r:id="rId6"/>
    <p:sldId id="285" r:id="rId7"/>
    <p:sldId id="296" r:id="rId8"/>
    <p:sldId id="260" r:id="rId9"/>
    <p:sldId id="259" r:id="rId10"/>
    <p:sldId id="293" r:id="rId11"/>
    <p:sldId id="265" r:id="rId12"/>
    <p:sldId id="299" r:id="rId13"/>
    <p:sldId id="287" r:id="rId14"/>
    <p:sldId id="309" r:id="rId15"/>
    <p:sldId id="278" r:id="rId16"/>
    <p:sldId id="295" r:id="rId17"/>
    <p:sldId id="304" r:id="rId18"/>
    <p:sldId id="294" r:id="rId19"/>
    <p:sldId id="303" r:id="rId20"/>
    <p:sldId id="298" r:id="rId21"/>
    <p:sldId id="311" r:id="rId22"/>
    <p:sldId id="308" r:id="rId23"/>
    <p:sldId id="302" r:id="rId24"/>
    <p:sldId id="305" r:id="rId25"/>
    <p:sldId id="292" r:id="rId26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589" userDrawn="1">
          <p15:clr>
            <a:srgbClr val="A4A3A4"/>
          </p15:clr>
        </p15:guide>
        <p15:guide id="3" pos="43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33CC"/>
    <a:srgbClr val="FF9900"/>
    <a:srgbClr val="3399FF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3093" autoAdjust="0"/>
    <p:restoredTop sz="85340" autoAdjust="0"/>
  </p:normalViewPr>
  <p:slideViewPr>
    <p:cSldViewPr snapToGrid="0" showGuides="1">
      <p:cViewPr>
        <p:scale>
          <a:sx n="66" d="100"/>
          <a:sy n="66" d="100"/>
        </p:scale>
        <p:origin x="924" y="16"/>
      </p:cViewPr>
      <p:guideLst>
        <p:guide orient="horz" pos="3589"/>
        <p:guide pos="4309"/>
      </p:guideLst>
    </p:cSldViewPr>
  </p:slideViewPr>
  <p:outlineViewPr>
    <p:cViewPr>
      <p:scale>
        <a:sx n="33" d="100"/>
        <a:sy n="33" d="100"/>
      </p:scale>
      <p:origin x="0" y="-15852"/>
    </p:cViewPr>
    <p:sldLst>
      <p:sld r:id="rId1" collapse="1"/>
    </p:sldLst>
  </p:outlin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46032-8F5A-4E60-919C-3383D748B8CC}" type="datetimeFigureOut">
              <a:rPr lang="nb-NO" smtClean="0"/>
              <a:t>18.01.2023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369D0-75D8-4ACD-A8A4-293D5BE557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93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69D0-75D8-4ACD-A8A4-293D5BE557E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47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69D0-75D8-4ACD-A8A4-293D5BE557E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6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69D0-75D8-4ACD-A8A4-293D5BE557E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18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28FED-3384-4631-9AEB-BD1FAAD79B9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46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Bakgrunn for </a:t>
            </a:r>
            <a:r>
              <a:rPr lang="nb-NO" dirty="0" err="1" smtClean="0"/>
              <a:t>DNVAs</a:t>
            </a:r>
            <a:r>
              <a:rPr lang="nb-NO" dirty="0" smtClean="0"/>
              <a:t> engasjement</a:t>
            </a:r>
            <a:r>
              <a:rPr lang="nb-NO" baseline="0" dirty="0" smtClean="0"/>
              <a:t>  er </a:t>
            </a:r>
            <a:r>
              <a:rPr lang="nb-NO" baseline="0" dirty="0" err="1" smtClean="0"/>
              <a:t>uttalaes</a:t>
            </a:r>
            <a:r>
              <a:rPr lang="nb-NO" baseline="0" dirty="0" smtClean="0"/>
              <a:t> fra </a:t>
            </a:r>
            <a:r>
              <a:rPr lang="en-GB" dirty="0" smtClean="0"/>
              <a:t>European Academies’ Science Advisory Council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radikal</a:t>
            </a:r>
            <a:r>
              <a:rPr lang="en-US" i="1" dirty="0" smtClean="0"/>
              <a:t> </a:t>
            </a:r>
            <a:r>
              <a:rPr lang="en-US" i="1" dirty="0" err="1" smtClean="0"/>
              <a:t>fornyelse</a:t>
            </a:r>
            <a:r>
              <a:rPr lang="en-US" i="1" dirty="0" smtClean="0"/>
              <a:t> </a:t>
            </a:r>
            <a:r>
              <a:rPr lang="en-US" i="1" dirty="0" err="1" smtClean="0"/>
              <a:t>av</a:t>
            </a:r>
            <a:r>
              <a:rPr lang="en-US" i="1" dirty="0" smtClean="0"/>
              <a:t> </a:t>
            </a:r>
            <a:r>
              <a:rPr lang="en-US" i="1" dirty="0" err="1" smtClean="0"/>
              <a:t>regelverket</a:t>
            </a:r>
            <a:r>
              <a:rPr lang="en-US" i="1" dirty="0" smtClean="0"/>
              <a:t>,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hevder</a:t>
            </a:r>
            <a:r>
              <a:rPr lang="en-US" i="1" dirty="0" smtClean="0"/>
              <a:t> at </a:t>
            </a:r>
            <a:r>
              <a:rPr lang="en-US" i="1" dirty="0" err="1" smtClean="0"/>
              <a:t>det</a:t>
            </a:r>
            <a:r>
              <a:rPr lang="en-US" i="1" dirty="0" smtClean="0"/>
              <a:t> </a:t>
            </a:r>
            <a:r>
              <a:rPr lang="en-US" i="1" dirty="0" err="1" smtClean="0"/>
              <a:t>blir</a:t>
            </a:r>
            <a:r>
              <a:rPr lang="en-US" i="1" dirty="0" smtClean="0"/>
              <a:t> store </a:t>
            </a:r>
            <a:r>
              <a:rPr lang="en-US" i="1" dirty="0" err="1" smtClean="0"/>
              <a:t>kostnader</a:t>
            </a:r>
            <a:r>
              <a:rPr lang="en-US" i="1" dirty="0" smtClean="0"/>
              <a:t> for </a:t>
            </a:r>
            <a:r>
              <a:rPr lang="en-US" i="1" dirty="0" err="1" smtClean="0"/>
              <a:t>samfunnet</a:t>
            </a:r>
            <a:r>
              <a:rPr lang="en-US" i="1" dirty="0" smtClean="0"/>
              <a:t> </a:t>
            </a:r>
            <a:r>
              <a:rPr lang="en-US" i="1" dirty="0" err="1" smtClean="0"/>
              <a:t>hvis</a:t>
            </a:r>
            <a:r>
              <a:rPr lang="en-US" i="1" dirty="0" smtClean="0"/>
              <a:t> vi </a:t>
            </a:r>
            <a:r>
              <a:rPr lang="en-US" i="1" dirty="0" err="1" smtClean="0"/>
              <a:t>ikke</a:t>
            </a:r>
            <a:r>
              <a:rPr lang="en-US" i="1" dirty="0" smtClean="0"/>
              <a:t> </a:t>
            </a:r>
            <a:r>
              <a:rPr lang="en-US" i="1" dirty="0" err="1" smtClean="0"/>
              <a:t>benytter</a:t>
            </a:r>
            <a:r>
              <a:rPr lang="en-US" i="1" dirty="0" smtClean="0"/>
              <a:t> </a:t>
            </a:r>
            <a:r>
              <a:rPr lang="en-US" i="1" dirty="0" err="1" smtClean="0"/>
              <a:t>oss</a:t>
            </a:r>
            <a:r>
              <a:rPr lang="en-US" i="1" dirty="0" smtClean="0"/>
              <a:t> </a:t>
            </a:r>
            <a:r>
              <a:rPr lang="en-US" i="1" dirty="0" err="1" smtClean="0"/>
              <a:t>av</a:t>
            </a:r>
            <a:r>
              <a:rPr lang="en-US" i="1" dirty="0" smtClean="0"/>
              <a:t> </a:t>
            </a:r>
            <a:r>
              <a:rPr lang="en-US" i="1" dirty="0" err="1" smtClean="0"/>
              <a:t>moderne</a:t>
            </a:r>
            <a:r>
              <a:rPr lang="en-US" i="1" dirty="0" smtClean="0"/>
              <a:t> </a:t>
            </a:r>
            <a:r>
              <a:rPr lang="en-US" i="1" dirty="0" err="1" smtClean="0"/>
              <a:t>genmodifiseringsteknikker</a:t>
            </a:r>
            <a:r>
              <a:rPr lang="en-US" i="1" dirty="0" smtClean="0"/>
              <a:t>.</a:t>
            </a: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69D0-75D8-4ACD-A8A4-293D5BE557E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59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69D0-75D8-4ACD-A8A4-293D5BE557E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95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nb-NO" smtClean="0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CF7E8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BBE0E1-AE7E-4E44-91AE-4DE11543D5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09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E0E1-AE7E-4E44-91AE-4DE11543D5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7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E0E1-AE7E-4E44-91AE-4DE11543D5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11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tel og innhold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BE0E1-AE7E-4E44-91AE-4DE11543D5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3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E0E1-AE7E-4E44-91AE-4DE11543D5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52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E0E1-AE7E-4E44-91AE-4DE11543D5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11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E0E1-AE7E-4E44-91AE-4DE11543D5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084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E0E1-AE7E-4E44-91AE-4DE11543D5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255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E0E1-AE7E-4E44-91AE-4DE11543D5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153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E0E1-AE7E-4E44-91AE-4DE11543D5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19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E0E1-AE7E-4E44-91AE-4DE11543D5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329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nb-NO" smtClean="0">
              <a:solidFill>
                <a:srgbClr val="FFFFFF"/>
              </a:solidFill>
              <a:latin typeface="Lucida Sans Unicode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E0E1-AE7E-4E44-91AE-4DE11543D5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518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nb-NO" smtClean="0">
              <a:solidFill>
                <a:srgbClr val="FFFFFF"/>
              </a:solidFill>
              <a:latin typeface="Lucida Sans Unicode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Rediger tekststiler i malen</a:t>
            </a:r>
          </a:p>
          <a:p>
            <a:pPr lvl="1"/>
            <a:r>
              <a:rPr lang="nb-NO" altLang="en-US" smtClean="0"/>
              <a:t>Andre nivå</a:t>
            </a:r>
          </a:p>
          <a:p>
            <a:pPr lvl="2"/>
            <a:r>
              <a:rPr lang="nb-NO" altLang="en-US" smtClean="0"/>
              <a:t>Tredje nivå</a:t>
            </a:r>
          </a:p>
          <a:p>
            <a:pPr lvl="3"/>
            <a:r>
              <a:rPr lang="nb-NO" altLang="en-US" smtClean="0"/>
              <a:t>Fjerde nivå</a:t>
            </a:r>
          </a:p>
          <a:p>
            <a:pPr lvl="4"/>
            <a:r>
              <a:rPr lang="nb-NO" altLang="en-US" smtClean="0"/>
              <a:t>Femte nivå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12BBE0E1-AE7E-4E44-91AE-4DE11543D5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39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lantmethods.biomedcentral.com/articles/10.1186/s13007-019-0428-6#ref-CR3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plantmethods.biomedcentral.com/articles/10.1186/s13007-019-0428-6#ref-CR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ntmethods.biomedcentral.com/articles/10.1186/s13007-019-0428-6#ref-CR1" TargetMode="External"/><Relationship Id="rId5" Type="http://schemas.openxmlformats.org/officeDocument/2006/relationships/hyperlink" Target="http://www.freshfruitportal.com/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560" y="1071881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nb-NO" b="0" dirty="0" err="1">
                <a:effectLst/>
              </a:rPr>
              <a:t>Genredigering</a:t>
            </a:r>
            <a:r>
              <a:rPr lang="nb-NO" b="0" dirty="0">
                <a:effectLst/>
              </a:rPr>
              <a:t> av planter – håpet for et bærekraftig landbruk</a:t>
            </a:r>
            <a:r>
              <a:rPr lang="nb-NO" dirty="0" smtClean="0">
                <a:effectLst/>
              </a:rPr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Reidunn B. Aalen</a:t>
            </a:r>
          </a:p>
          <a:p>
            <a:r>
              <a:rPr lang="nb-NO" dirty="0" smtClean="0"/>
              <a:t>Institutt</a:t>
            </a:r>
            <a:r>
              <a:rPr lang="en-US" dirty="0" smtClean="0"/>
              <a:t> for </a:t>
            </a:r>
            <a:r>
              <a:rPr lang="en-US" dirty="0" err="1" smtClean="0"/>
              <a:t>biovitenskap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Universitetet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Oslo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92" y="1855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CRISPR-Cas9 – </a:t>
            </a:r>
            <a:br>
              <a:rPr lang="nb-NO" dirty="0" smtClean="0"/>
            </a:br>
            <a:r>
              <a:rPr lang="nb-NO" dirty="0" smtClean="0"/>
              <a:t>målrettet kutting av DNA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92" y="1326973"/>
            <a:ext cx="5434266" cy="1426787"/>
          </a:xfrm>
        </p:spPr>
        <p:txBody>
          <a:bodyPr/>
          <a:lstStyle/>
          <a:p>
            <a:r>
              <a:rPr lang="en-US" sz="2400" dirty="0" err="1" smtClean="0"/>
              <a:t>Gjenkjenning</a:t>
            </a:r>
            <a:r>
              <a:rPr lang="en-US" sz="2400" dirty="0" smtClean="0"/>
              <a:t> </a:t>
            </a:r>
            <a:r>
              <a:rPr lang="en-US" sz="2400" dirty="0" err="1" smtClean="0"/>
              <a:t>av</a:t>
            </a:r>
            <a:r>
              <a:rPr lang="en-US" sz="2400" dirty="0" smtClean="0"/>
              <a:t> DNA-</a:t>
            </a:r>
            <a:r>
              <a:rPr lang="en-US" sz="2400" dirty="0" err="1" smtClean="0"/>
              <a:t>sekvens</a:t>
            </a:r>
            <a:endParaRPr lang="en-US" sz="2400" dirty="0" smtClean="0"/>
          </a:p>
          <a:p>
            <a:r>
              <a:rPr lang="en-US" sz="2400" dirty="0" err="1" smtClean="0"/>
              <a:t>Kutting</a:t>
            </a:r>
            <a:r>
              <a:rPr lang="en-US" sz="2400" dirty="0" smtClean="0"/>
              <a:t> </a:t>
            </a:r>
            <a:r>
              <a:rPr lang="en-US" sz="2400" dirty="0" err="1" smtClean="0"/>
              <a:t>av</a:t>
            </a:r>
            <a:r>
              <a:rPr lang="en-US" sz="2400" dirty="0" smtClean="0"/>
              <a:t> DNA-</a:t>
            </a:r>
            <a:r>
              <a:rPr lang="en-US" sz="2400" dirty="0" err="1" smtClean="0"/>
              <a:t>sekvens</a:t>
            </a:r>
            <a:endParaRPr lang="en-US" sz="2400" dirty="0" smtClean="0"/>
          </a:p>
          <a:p>
            <a:r>
              <a:rPr lang="en-US" sz="2400" dirty="0" err="1" smtClean="0"/>
              <a:t>Reparasjon</a:t>
            </a:r>
            <a:r>
              <a:rPr lang="en-US" sz="2400" dirty="0" smtClean="0"/>
              <a:t> </a:t>
            </a:r>
            <a:r>
              <a:rPr lang="en-US" sz="2400" dirty="0" err="1" smtClean="0"/>
              <a:t>gir</a:t>
            </a:r>
            <a:r>
              <a:rPr lang="en-US" sz="2400" dirty="0" smtClean="0"/>
              <a:t> </a:t>
            </a:r>
            <a:r>
              <a:rPr lang="en-US" sz="2400" dirty="0" err="1" smtClean="0"/>
              <a:t>endringer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DNA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054710" y="3749823"/>
            <a:ext cx="2222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Kutting</a:t>
            </a:r>
            <a:endParaRPr lang="nb-NO" sz="2000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18" t="1293" r="31156"/>
          <a:stretch/>
        </p:blipFill>
        <p:spPr>
          <a:xfrm rot="530219">
            <a:off x="6221169" y="4483613"/>
            <a:ext cx="2346960" cy="8257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6410" y="3933721"/>
            <a:ext cx="2189900" cy="171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84410" y="2644452"/>
            <a:ext cx="8587783" cy="1580509"/>
            <a:chOff x="84410" y="2403152"/>
            <a:chExt cx="8587783" cy="1580509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511" t="6068"/>
            <a:stretch/>
          </p:blipFill>
          <p:spPr>
            <a:xfrm>
              <a:off x="84410" y="2706365"/>
              <a:ext cx="5439171" cy="785797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5987958" y="3378324"/>
              <a:ext cx="0" cy="605337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018" t="1293" r="31156"/>
            <a:stretch/>
          </p:blipFill>
          <p:spPr>
            <a:xfrm>
              <a:off x="6063809" y="2692881"/>
              <a:ext cx="2608384" cy="9177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1748"/>
            <a:stretch/>
          </p:blipFill>
          <p:spPr>
            <a:xfrm rot="1872278">
              <a:off x="5216926" y="2403152"/>
              <a:ext cx="1659878" cy="1433013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11" t="6068"/>
          <a:stretch/>
        </p:blipFill>
        <p:spPr>
          <a:xfrm>
            <a:off x="452441" y="4372896"/>
            <a:ext cx="5439171" cy="7857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891610" y="4372897"/>
            <a:ext cx="289691" cy="5949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06180" y="5152911"/>
            <a:ext cx="0" cy="605337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18" t="1293" r="31156"/>
          <a:stretch/>
        </p:blipFill>
        <p:spPr>
          <a:xfrm>
            <a:off x="6285834" y="5743098"/>
            <a:ext cx="2346960" cy="8257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11" t="6068"/>
          <a:stretch/>
        </p:blipFill>
        <p:spPr>
          <a:xfrm>
            <a:off x="452440" y="5721728"/>
            <a:ext cx="5439171" cy="7857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129" t="29916" r="51651" b="3295"/>
          <a:stretch/>
        </p:blipFill>
        <p:spPr>
          <a:xfrm rot="1872278">
            <a:off x="5732628" y="5559750"/>
            <a:ext cx="674104" cy="9739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19109" y="5136848"/>
            <a:ext cx="366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Reparasjon med feil!</a:t>
            </a:r>
            <a:endParaRPr lang="nb-NO" sz="2400" dirty="0"/>
          </a:p>
        </p:txBody>
      </p:sp>
      <p:sp>
        <p:nvSpPr>
          <p:cNvPr id="7" name="Rectangle 6"/>
          <p:cNvSpPr/>
          <p:nvPr/>
        </p:nvSpPr>
        <p:spPr>
          <a:xfrm>
            <a:off x="5873946" y="2672519"/>
            <a:ext cx="1683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Gjenkjenning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01714" y="994479"/>
            <a:ext cx="6558348" cy="807151"/>
            <a:chOff x="927630" y="4968963"/>
            <a:chExt cx="6558348" cy="807151"/>
          </a:xfrm>
        </p:grpSpPr>
        <p:sp>
          <p:nvSpPr>
            <p:cNvPr id="5" name="Right Arrow 4"/>
            <p:cNvSpPr/>
            <p:nvPr/>
          </p:nvSpPr>
          <p:spPr>
            <a:xfrm>
              <a:off x="2306316" y="5332334"/>
              <a:ext cx="861606" cy="2115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076240" y="5363003"/>
              <a:ext cx="400915" cy="108000"/>
            </a:xfrm>
            <a:prstGeom prst="rightArrow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641977" y="5537155"/>
              <a:ext cx="513199" cy="106564"/>
            </a:xfrm>
            <a:prstGeom prst="rightArrow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Right Arrow 7"/>
            <p:cNvSpPr/>
            <p:nvPr/>
          </p:nvSpPr>
          <p:spPr>
            <a:xfrm flipH="1">
              <a:off x="3728718" y="5421064"/>
              <a:ext cx="365923" cy="156655"/>
            </a:xfrm>
            <a:prstGeom prst="rightArrow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236941" y="5407273"/>
              <a:ext cx="405424" cy="195222"/>
            </a:xfrm>
            <a:prstGeom prst="rightArrow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5878303" y="5396756"/>
              <a:ext cx="779487" cy="137160"/>
            </a:xfrm>
            <a:prstGeom prst="rightArrow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096440" y="5451544"/>
              <a:ext cx="283644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6664895" y="5620558"/>
              <a:ext cx="436044" cy="114133"/>
            </a:xfrm>
            <a:prstGeom prst="rightArrow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27630" y="4968963"/>
              <a:ext cx="6558348" cy="342111"/>
              <a:chOff x="1800174" y="5168949"/>
              <a:chExt cx="6558348" cy="342111"/>
            </a:xfrm>
            <a:noFill/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00174" y="5168949"/>
                <a:ext cx="3429765" cy="340186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928757" y="5170874"/>
                <a:ext cx="3429765" cy="340186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4" name="Right Arrow 13"/>
            <p:cNvSpPr/>
            <p:nvPr/>
          </p:nvSpPr>
          <p:spPr>
            <a:xfrm>
              <a:off x="2670741" y="5336396"/>
              <a:ext cx="486354" cy="211519"/>
            </a:xfrm>
            <a:prstGeom prst="rightArrow">
              <a:avLst/>
            </a:prstGeom>
            <a:solidFill>
              <a:srgbClr val="FFCC66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655530" y="5511815"/>
              <a:ext cx="405424" cy="156322"/>
            </a:xfrm>
            <a:prstGeom prst="rightArrow">
              <a:avLst/>
            </a:prstGeom>
            <a:solidFill>
              <a:srgbClr val="FFCC66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Right Arrow 15"/>
            <p:cNvSpPr/>
            <p:nvPr/>
          </p:nvSpPr>
          <p:spPr>
            <a:xfrm flipH="1" flipV="1">
              <a:off x="4398555" y="5415193"/>
              <a:ext cx="237636" cy="113147"/>
            </a:xfrm>
            <a:prstGeom prst="rightArrow">
              <a:avLst/>
            </a:prstGeom>
            <a:solidFill>
              <a:srgbClr val="FFCC66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7097951" y="5414322"/>
              <a:ext cx="283644" cy="118587"/>
            </a:xfrm>
            <a:prstGeom prst="rightArrow">
              <a:avLst/>
            </a:prstGeom>
            <a:solidFill>
              <a:srgbClr val="FFCC66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809908" y="5583824"/>
              <a:ext cx="301987" cy="192290"/>
            </a:xfrm>
            <a:prstGeom prst="rightArrow">
              <a:avLst/>
            </a:prstGeom>
            <a:solidFill>
              <a:srgbClr val="FFCC66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1714" y="2549237"/>
            <a:ext cx="7252617" cy="1485664"/>
            <a:chOff x="995633" y="4183945"/>
            <a:chExt cx="7252617" cy="1485664"/>
          </a:xfrm>
        </p:grpSpPr>
        <p:grpSp>
          <p:nvGrpSpPr>
            <p:cNvPr id="22" name="Group 21"/>
            <p:cNvGrpSpPr/>
            <p:nvPr/>
          </p:nvGrpSpPr>
          <p:grpSpPr>
            <a:xfrm>
              <a:off x="995633" y="4183945"/>
              <a:ext cx="6846220" cy="1032241"/>
              <a:chOff x="995633" y="4183945"/>
              <a:chExt cx="6846220" cy="103224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995633" y="4462142"/>
                <a:ext cx="6846220" cy="342111"/>
                <a:chOff x="1512302" y="5168949"/>
                <a:chExt cx="6846220" cy="342111"/>
              </a:xfrm>
            </p:grpSpPr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512302" y="5168949"/>
                  <a:ext cx="3429765" cy="340186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928757" y="5170874"/>
                  <a:ext cx="3429765" cy="340186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/>
              <p:cNvGrpSpPr/>
              <p:nvPr/>
            </p:nvGrpSpPr>
            <p:grpSpPr>
              <a:xfrm>
                <a:off x="3062954" y="4183945"/>
                <a:ext cx="1340578" cy="1032241"/>
                <a:chOff x="3062954" y="5014262"/>
                <a:chExt cx="1340578" cy="1032241"/>
              </a:xfrm>
            </p:grpSpPr>
            <p:sp>
              <p:nvSpPr>
                <p:cNvPr id="37" name="Left Brace 36"/>
                <p:cNvSpPr/>
                <p:nvPr/>
              </p:nvSpPr>
              <p:spPr>
                <a:xfrm rot="5389155">
                  <a:off x="3565888" y="4636395"/>
                  <a:ext cx="257475" cy="1013209"/>
                </a:xfrm>
                <a:prstGeom prst="leftBrace">
                  <a:avLst>
                    <a:gd name="adj1" fmla="val 52107"/>
                    <a:gd name="adj2" fmla="val 52972"/>
                  </a:avLst>
                </a:prstGeom>
                <a:ln w="28575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ight Arrow 37"/>
                <p:cNvSpPr/>
                <p:nvPr/>
              </p:nvSpPr>
              <p:spPr>
                <a:xfrm>
                  <a:off x="4029342" y="5782643"/>
                  <a:ext cx="237636" cy="58062"/>
                </a:xfrm>
                <a:prstGeom prst="rightArrow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39" name="Right Arrow 38"/>
                <p:cNvSpPr/>
                <p:nvPr/>
              </p:nvSpPr>
              <p:spPr>
                <a:xfrm>
                  <a:off x="3437027" y="5931035"/>
                  <a:ext cx="477590" cy="115468"/>
                </a:xfrm>
                <a:prstGeom prst="rightArrow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40" name="Right Arrow 39"/>
                <p:cNvSpPr/>
                <p:nvPr/>
              </p:nvSpPr>
              <p:spPr>
                <a:xfrm flipH="1" flipV="1">
                  <a:off x="3067273" y="5775937"/>
                  <a:ext cx="369754" cy="45719"/>
                </a:xfrm>
                <a:prstGeom prst="rightArrow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3062954" y="5117849"/>
                  <a:ext cx="1340578" cy="664100"/>
                  <a:chOff x="4511039" y="4496176"/>
                  <a:chExt cx="1474636" cy="664100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4511039" y="4628509"/>
                    <a:ext cx="1474636" cy="3978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4572001" y="4496176"/>
                    <a:ext cx="1392364" cy="664100"/>
                    <a:chOff x="8313547" y="3961054"/>
                    <a:chExt cx="886422" cy="468346"/>
                  </a:xfrm>
                </p:grpSpPr>
                <p:pic>
                  <p:nvPicPr>
                    <p:cNvPr id="44" name="Picture 43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1748"/>
                    <a:stretch/>
                  </p:blipFill>
                  <p:spPr>
                    <a:xfrm rot="1872278">
                      <a:off x="8313547" y="4000803"/>
                      <a:ext cx="492972" cy="42859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Picture 44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r="13608" b="24838"/>
                    <a:stretch/>
                  </p:blipFill>
                  <p:spPr>
                    <a:xfrm rot="1872278">
                      <a:off x="8717391" y="3961054"/>
                      <a:ext cx="482578" cy="322142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18485" y="4472528"/>
              <a:ext cx="3429765" cy="340186"/>
            </a:xfrm>
            <a:prstGeom prst="rect">
              <a:avLst/>
            </a:prstGeom>
          </p:spPr>
        </p:pic>
        <p:sp>
          <p:nvSpPr>
            <p:cNvPr id="24" name="Right Arrow 23"/>
            <p:cNvSpPr/>
            <p:nvPr/>
          </p:nvSpPr>
          <p:spPr>
            <a:xfrm>
              <a:off x="1101631" y="5354534"/>
              <a:ext cx="400915" cy="108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2263980" y="5357731"/>
              <a:ext cx="861606" cy="2115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667368" y="5528686"/>
              <a:ext cx="513199" cy="10656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577262" y="5331674"/>
              <a:ext cx="3651366" cy="337935"/>
              <a:chOff x="4549987" y="5827677"/>
              <a:chExt cx="3651366" cy="337935"/>
            </a:xfrm>
            <a:solidFill>
              <a:schemeClr val="bg1"/>
            </a:solidFill>
          </p:grpSpPr>
          <p:sp>
            <p:nvSpPr>
              <p:cNvPr id="28" name="Right Arrow 27"/>
              <p:cNvSpPr/>
              <p:nvPr/>
            </p:nvSpPr>
            <p:spPr>
              <a:xfrm flipH="1">
                <a:off x="4549987" y="5851985"/>
                <a:ext cx="365923" cy="156655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9" name="Right Arrow 28"/>
              <p:cNvSpPr/>
              <p:nvPr/>
            </p:nvSpPr>
            <p:spPr>
              <a:xfrm flipH="1" flipV="1">
                <a:off x="5183899" y="5868992"/>
                <a:ext cx="237636" cy="85009"/>
              </a:xfrm>
              <a:prstGeom prst="rightArrow">
                <a:avLst/>
              </a:prstGeom>
              <a:no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0" name="Right Arrow 29"/>
              <p:cNvSpPr/>
              <p:nvPr/>
            </p:nvSpPr>
            <p:spPr>
              <a:xfrm>
                <a:off x="6058210" y="5838194"/>
                <a:ext cx="405424" cy="195222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1" name="Right Arrow 30"/>
              <p:cNvSpPr/>
              <p:nvPr/>
            </p:nvSpPr>
            <p:spPr>
              <a:xfrm flipH="1">
                <a:off x="6699572" y="5827677"/>
                <a:ext cx="779487" cy="137160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2" name="Right Arrow 31"/>
              <p:cNvSpPr/>
              <p:nvPr/>
            </p:nvSpPr>
            <p:spPr>
              <a:xfrm>
                <a:off x="7917709" y="5882465"/>
                <a:ext cx="283644" cy="45719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7486164" y="6051479"/>
                <a:ext cx="436044" cy="114133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5534011" y="6001715"/>
                <a:ext cx="405424" cy="72925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1201714" y="5088141"/>
            <a:ext cx="6846220" cy="342111"/>
            <a:chOff x="1512302" y="5168949"/>
            <a:chExt cx="6846220" cy="342111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2302" y="5168949"/>
              <a:ext cx="3429765" cy="34018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28757" y="5170874"/>
              <a:ext cx="3429765" cy="340186"/>
            </a:xfrm>
            <a:prstGeom prst="rect">
              <a:avLst/>
            </a:prstGeom>
          </p:spPr>
        </p:pic>
      </p:grpSp>
      <p:sp>
        <p:nvSpPr>
          <p:cNvPr id="51" name="Right Arrow 50"/>
          <p:cNvSpPr/>
          <p:nvPr/>
        </p:nvSpPr>
        <p:spPr>
          <a:xfrm>
            <a:off x="1201714" y="5697842"/>
            <a:ext cx="400915" cy="108000"/>
          </a:xfrm>
          <a:prstGeom prst="rightArrow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ight Arrow 51"/>
          <p:cNvSpPr/>
          <p:nvPr/>
        </p:nvSpPr>
        <p:spPr>
          <a:xfrm>
            <a:off x="2556126" y="5535949"/>
            <a:ext cx="861606" cy="211519"/>
          </a:xfrm>
          <a:prstGeom prst="rightArrow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3" name="Right Arrow 52"/>
          <p:cNvSpPr/>
          <p:nvPr/>
        </p:nvSpPr>
        <p:spPr>
          <a:xfrm>
            <a:off x="1858960" y="5873581"/>
            <a:ext cx="513199" cy="106564"/>
          </a:xfrm>
          <a:prstGeom prst="rightArrow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4" name="Group 53"/>
          <p:cNvGrpSpPr/>
          <p:nvPr/>
        </p:nvGrpSpPr>
        <p:grpSpPr>
          <a:xfrm>
            <a:off x="4008414" y="5636874"/>
            <a:ext cx="3651366" cy="337935"/>
            <a:chOff x="4549987" y="5827677"/>
            <a:chExt cx="3651366" cy="337935"/>
          </a:xfrm>
          <a:solidFill>
            <a:schemeClr val="bg1"/>
          </a:solidFill>
        </p:grpSpPr>
        <p:sp>
          <p:nvSpPr>
            <p:cNvPr id="55" name="Right Arrow 54"/>
            <p:cNvSpPr/>
            <p:nvPr/>
          </p:nvSpPr>
          <p:spPr>
            <a:xfrm flipH="1">
              <a:off x="4549987" y="5851985"/>
              <a:ext cx="365923" cy="156655"/>
            </a:xfrm>
            <a:prstGeom prst="rightArrow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Right Arrow 55"/>
            <p:cNvSpPr/>
            <p:nvPr/>
          </p:nvSpPr>
          <p:spPr>
            <a:xfrm flipH="1" flipV="1">
              <a:off x="5183899" y="5868992"/>
              <a:ext cx="237636" cy="85009"/>
            </a:xfrm>
            <a:prstGeom prst="rightArrow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6058210" y="5838194"/>
              <a:ext cx="405424" cy="195222"/>
            </a:xfrm>
            <a:prstGeom prst="rightArrow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Right Arrow 57"/>
            <p:cNvSpPr/>
            <p:nvPr/>
          </p:nvSpPr>
          <p:spPr>
            <a:xfrm flipH="1">
              <a:off x="6699572" y="5827677"/>
              <a:ext cx="779487" cy="137160"/>
            </a:xfrm>
            <a:prstGeom prst="rightArrow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7917709" y="5882465"/>
              <a:ext cx="283644" cy="45719"/>
            </a:xfrm>
            <a:prstGeom prst="rightArrow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7486164" y="6051479"/>
              <a:ext cx="436044" cy="114133"/>
            </a:xfrm>
            <a:prstGeom prst="rightArrow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5534011" y="5984792"/>
              <a:ext cx="405424" cy="106770"/>
            </a:xfrm>
            <a:prstGeom prst="rightArrow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2913139" y="5580965"/>
            <a:ext cx="59931" cy="1293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872046" y="546739"/>
            <a:ext cx="438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Tradisjonell planteforedling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872046" y="2207615"/>
            <a:ext cx="267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Transgene planter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 flipH="1">
            <a:off x="872046" y="4538006"/>
            <a:ext cx="383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Genredigering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95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83803"/>
            <a:ext cx="7583768" cy="4525962"/>
          </a:xfrm>
        </p:spPr>
        <p:txBody>
          <a:bodyPr/>
          <a:lstStyle/>
          <a:p>
            <a:r>
              <a:rPr lang="en-GB" dirty="0"/>
              <a:t>European Academies’ Science Advisory Council </a:t>
            </a:r>
            <a:endParaRPr lang="en-GB" dirty="0" smtClean="0"/>
          </a:p>
          <a:p>
            <a:endParaRPr lang="en-GB" dirty="0"/>
          </a:p>
          <a:p>
            <a:pPr algn="just"/>
            <a:r>
              <a:rPr lang="en-US" dirty="0" smtClean="0"/>
              <a:t>“</a:t>
            </a:r>
            <a:r>
              <a:rPr lang="en-US" sz="3200" dirty="0" smtClean="0"/>
              <a:t>EUs </a:t>
            </a:r>
            <a:r>
              <a:rPr lang="en-US" sz="3200" dirty="0" err="1"/>
              <a:t>regler</a:t>
            </a:r>
            <a:r>
              <a:rPr lang="en-US" sz="3200" dirty="0"/>
              <a:t> for </a:t>
            </a:r>
            <a:r>
              <a:rPr lang="en-US" sz="3200" dirty="0" err="1"/>
              <a:t>genmodifisering</a:t>
            </a:r>
            <a:r>
              <a:rPr lang="en-US" sz="3200" dirty="0"/>
              <a:t> (GMO) </a:t>
            </a:r>
            <a:r>
              <a:rPr lang="en-US" sz="3200" dirty="0" err="1"/>
              <a:t>er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bremsekloss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arbeidet</a:t>
            </a:r>
            <a:r>
              <a:rPr lang="en-US" sz="3200" dirty="0"/>
              <a:t> med å </a:t>
            </a:r>
            <a:r>
              <a:rPr lang="en-US" sz="3200" dirty="0" err="1"/>
              <a:t>utvikle</a:t>
            </a:r>
            <a:r>
              <a:rPr lang="en-US" sz="3200" dirty="0"/>
              <a:t> </a:t>
            </a:r>
            <a:r>
              <a:rPr lang="en-US" sz="3200" dirty="0" err="1"/>
              <a:t>nye</a:t>
            </a:r>
            <a:r>
              <a:rPr lang="en-US" sz="3200" dirty="0"/>
              <a:t> </a:t>
            </a:r>
            <a:r>
              <a:rPr lang="en-US" sz="3200" dirty="0" err="1"/>
              <a:t>matvarer</a:t>
            </a:r>
            <a:r>
              <a:rPr lang="en-US" sz="3200" dirty="0"/>
              <a:t> </a:t>
            </a:r>
            <a:r>
              <a:rPr lang="en-US" sz="3200" dirty="0" err="1"/>
              <a:t>som</a:t>
            </a:r>
            <a:r>
              <a:rPr lang="en-US" sz="3200" dirty="0"/>
              <a:t> </a:t>
            </a:r>
            <a:r>
              <a:rPr lang="en-US" sz="3200" dirty="0" err="1"/>
              <a:t>sikrer</a:t>
            </a:r>
            <a:r>
              <a:rPr lang="en-US" sz="3200" dirty="0"/>
              <a:t> </a:t>
            </a:r>
            <a:r>
              <a:rPr lang="en-US" sz="3200" dirty="0" err="1"/>
              <a:t>oss</a:t>
            </a:r>
            <a:r>
              <a:rPr lang="en-US" sz="3200" dirty="0"/>
              <a:t> et </a:t>
            </a:r>
            <a:r>
              <a:rPr lang="en-US" sz="3200" dirty="0" err="1"/>
              <a:t>klimatilpasset</a:t>
            </a:r>
            <a:r>
              <a:rPr lang="en-US" sz="3200" dirty="0"/>
              <a:t>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bærekraftig</a:t>
            </a:r>
            <a:r>
              <a:rPr lang="en-US" sz="3200" dirty="0"/>
              <a:t> </a:t>
            </a:r>
            <a:r>
              <a:rPr lang="en-US" sz="3200" dirty="0" err="1" smtClean="0"/>
              <a:t>jordbruk</a:t>
            </a:r>
            <a:r>
              <a:rPr lang="en-US" sz="3200" dirty="0" smtClean="0"/>
              <a:t>.” </a:t>
            </a:r>
            <a:r>
              <a:rPr lang="en-US" sz="3200" dirty="0"/>
              <a:t> </a:t>
            </a:r>
            <a:endParaRPr lang="en-US" sz="3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EASAC – om </a:t>
            </a:r>
            <a:r>
              <a:rPr lang="nb-NO" dirty="0" err="1" smtClean="0"/>
              <a:t>genredigering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5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632" r="2441" b="39813"/>
          <a:stretch/>
        </p:blipFill>
        <p:spPr>
          <a:xfrm>
            <a:off x="84034" y="1617044"/>
            <a:ext cx="8792499" cy="1573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9642"/>
          <a:stretch/>
        </p:blipFill>
        <p:spPr>
          <a:xfrm>
            <a:off x="171655" y="546757"/>
            <a:ext cx="3111660" cy="827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187" y="3753312"/>
            <a:ext cx="4829849" cy="2886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711" y="3753312"/>
            <a:ext cx="3483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b-NO" sz="2400" dirty="0" smtClean="0"/>
              <a:t>Planteforskere i EU vil bruke  </a:t>
            </a:r>
            <a:r>
              <a:rPr lang="nb-NO" sz="2400" dirty="0" err="1" smtClean="0"/>
              <a:t>genredigering</a:t>
            </a:r>
            <a:r>
              <a:rPr lang="nb-NO" sz="2400" dirty="0" smtClean="0"/>
              <a:t> for å sikre et bærekraftig landbruk i Europa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1071"/>
          <a:stretch/>
        </p:blipFill>
        <p:spPr>
          <a:xfrm>
            <a:off x="3283315" y="395015"/>
            <a:ext cx="5708721" cy="979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44" b="27211" l="7653" r="15082"/>
                    </a14:imgEffect>
                  </a14:imgLayer>
                </a14:imgProps>
              </a:ext>
            </a:extLst>
          </a:blip>
          <a:srcRect l="6724" t="13411" r="83989" b="71256"/>
          <a:stretch/>
        </p:blipFill>
        <p:spPr>
          <a:xfrm>
            <a:off x="716092" y="5379983"/>
            <a:ext cx="448565" cy="442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9" b="18781" l="44575" r="50434">
                        <a14:foregroundMark x1="46351" y1="13201" x2="46746" y2="11221"/>
                        <a14:foregroundMark x1="46548" y1="16172" x2="49310" y2="8911"/>
                        <a14:foregroundMark x1="46548" y1="10561" x2="46746" y2="6931"/>
                      </a14:backgroundRemoval>
                    </a14:imgEffect>
                  </a14:imgLayer>
                </a14:imgProps>
              </a:ext>
            </a:extLst>
          </a:blip>
          <a:srcRect l="43843" t="4075" r="48834" b="79585"/>
          <a:stretch/>
        </p:blipFill>
        <p:spPr>
          <a:xfrm>
            <a:off x="735344" y="5774919"/>
            <a:ext cx="429314" cy="598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1164656" y="5313346"/>
            <a:ext cx="493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Individuelle medlemmer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1164656" y="5822544"/>
            <a:ext cx="493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Institusjoner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63527" y="1544638"/>
            <a:ext cx="8229600" cy="4525962"/>
          </a:xfrm>
        </p:spPr>
        <p:txBody>
          <a:bodyPr/>
          <a:lstStyle/>
          <a:p>
            <a:r>
              <a:rPr lang="nb-NO" dirty="0"/>
              <a:t>Land som bruker CRISPR</a:t>
            </a:r>
            <a:endParaRPr lang="nb-NO" dirty="0" smtClean="0"/>
          </a:p>
          <a:p>
            <a:pPr lvl="1"/>
            <a:endParaRPr lang="nb-NO" dirty="0"/>
          </a:p>
          <a:p>
            <a:pPr lvl="1"/>
            <a:r>
              <a:rPr lang="nb-NO" dirty="0" smtClean="0"/>
              <a:t>Kina (362)</a:t>
            </a:r>
          </a:p>
          <a:p>
            <a:pPr lvl="1"/>
            <a:r>
              <a:rPr lang="nb-NO" dirty="0" smtClean="0"/>
              <a:t>USA (145</a:t>
            </a:r>
          </a:p>
          <a:p>
            <a:pPr lvl="1"/>
            <a:r>
              <a:rPr lang="nb-NO" dirty="0" smtClean="0"/>
              <a:t>Japan (35)</a:t>
            </a:r>
          </a:p>
          <a:p>
            <a:pPr lvl="1"/>
            <a:r>
              <a:rPr lang="nb-NO" dirty="0" smtClean="0"/>
              <a:t>Frankrike (29)</a:t>
            </a:r>
          </a:p>
          <a:p>
            <a:pPr lvl="1"/>
            <a:r>
              <a:rPr lang="nb-NO" dirty="0" smtClean="0"/>
              <a:t>Sør-Korea (28)</a:t>
            </a:r>
          </a:p>
          <a:p>
            <a:endParaRPr lang="en-US" dirty="0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359780" y="282676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nb-NO" dirty="0" smtClean="0"/>
              <a:t>Database for </a:t>
            </a:r>
            <a:r>
              <a:rPr lang="nb-NO" dirty="0" err="1" smtClean="0"/>
              <a:t>genredigerte</a:t>
            </a:r>
            <a:r>
              <a:rPr lang="nb-NO" dirty="0" smtClean="0"/>
              <a:t> planter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772" y="1481138"/>
            <a:ext cx="8229600" cy="45259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CRISPR database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11"/>
          <a:stretch/>
        </p:blipFill>
        <p:spPr>
          <a:xfrm>
            <a:off x="677415" y="1411120"/>
            <a:ext cx="8082957" cy="4595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4935351" y="2733575"/>
            <a:ext cx="361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CRISPR har blitt brukt på 63 forskjellige plantearter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54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</a:t>
            </a:r>
            <a:r>
              <a:rPr lang="en-US" dirty="0"/>
              <a:t>yield and growth (146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improved </a:t>
            </a:r>
            <a:r>
              <a:rPr lang="en-US" dirty="0"/>
              <a:t>food/feed quality (145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biotic </a:t>
            </a:r>
            <a:r>
              <a:rPr lang="en-US" dirty="0"/>
              <a:t>stress tolerance (119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industrial </a:t>
            </a:r>
            <a:r>
              <a:rPr lang="en-US" dirty="0"/>
              <a:t>utilization (95</a:t>
            </a:r>
            <a:r>
              <a:rPr lang="en-US" dirty="0" smtClean="0"/>
              <a:t>)</a:t>
            </a:r>
          </a:p>
          <a:p>
            <a:r>
              <a:rPr lang="en-US" dirty="0" smtClean="0"/>
              <a:t>abiotic </a:t>
            </a:r>
            <a:r>
              <a:rPr lang="en-US" dirty="0"/>
              <a:t>stress tolerance (52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herbicide </a:t>
            </a:r>
            <a:r>
              <a:rPr lang="en-US" dirty="0"/>
              <a:t>tolerance (51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product </a:t>
            </a:r>
            <a:r>
              <a:rPr lang="en-US" dirty="0"/>
              <a:t>color/</a:t>
            </a:r>
            <a:r>
              <a:rPr lang="en-US" dirty="0" err="1"/>
              <a:t>flavour</a:t>
            </a:r>
            <a:r>
              <a:rPr lang="en-US" dirty="0"/>
              <a:t> (40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storage </a:t>
            </a:r>
            <a:r>
              <a:rPr lang="en-US" dirty="0"/>
              <a:t>performance (13)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20843" y="176782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nb-NO" dirty="0" smtClean="0"/>
              <a:t>Database for </a:t>
            </a:r>
            <a:r>
              <a:rPr lang="nb-NO" dirty="0" err="1" smtClean="0"/>
              <a:t>genredigerte</a:t>
            </a:r>
            <a:r>
              <a:rPr lang="nb-NO" dirty="0" smtClean="0"/>
              <a:t> planter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jordbær</a:t>
            </a:r>
          </a:p>
          <a:p>
            <a:r>
              <a:rPr lang="nb-NO" dirty="0"/>
              <a:t>d</a:t>
            </a:r>
            <a:r>
              <a:rPr lang="nb-NO" dirty="0" smtClean="0"/>
              <a:t>iploide, ville</a:t>
            </a:r>
          </a:p>
          <a:p>
            <a:r>
              <a:rPr lang="nb-NO" dirty="0" err="1" smtClean="0"/>
              <a:t>octoploide</a:t>
            </a:r>
            <a:endParaRPr lang="nb-NO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731" b="27306"/>
          <a:stretch/>
        </p:blipFill>
        <p:spPr>
          <a:xfrm>
            <a:off x="3451163" y="3301954"/>
            <a:ext cx="4653710" cy="2234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430" t="20902" r="10705" b="28572"/>
          <a:stretch/>
        </p:blipFill>
        <p:spPr>
          <a:xfrm>
            <a:off x="3451163" y="1597794"/>
            <a:ext cx="2146433" cy="1530418"/>
          </a:xfrm>
          <a:prstGeom prst="rect">
            <a:avLst/>
          </a:prstGeom>
        </p:spPr>
      </p:pic>
      <p:sp>
        <p:nvSpPr>
          <p:cNvPr id="8" name="AutoShape 4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673" y="1601392"/>
            <a:ext cx="2362200" cy="15049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485697" y="-534174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The cultivated strawberry, </a:t>
            </a:r>
            <a:r>
              <a:rPr lang="en-US" i="1" dirty="0" err="1">
                <a:solidFill>
                  <a:srgbClr val="333333"/>
                </a:solidFill>
                <a:latin typeface="Georgia" panose="02040502050405020303" pitchFamily="18" charset="0"/>
              </a:rPr>
              <a:t>Fragaria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 × </a:t>
            </a:r>
            <a:r>
              <a:rPr lang="en-US" i="1" dirty="0" err="1">
                <a:solidFill>
                  <a:srgbClr val="333333"/>
                </a:solidFill>
                <a:latin typeface="Georgia" panose="02040502050405020303" pitchFamily="18" charset="0"/>
              </a:rPr>
              <a:t>ananassa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, is one of the most important fruit crops in the family </a:t>
            </a:r>
            <a:r>
              <a:rPr lang="en-US" dirty="0" err="1">
                <a:solidFill>
                  <a:srgbClr val="333333"/>
                </a:solidFill>
                <a:latin typeface="Georgia" panose="02040502050405020303" pitchFamily="18" charset="0"/>
              </a:rPr>
              <a:t>Rosaceae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. It is among the most widely grown and consumed fruit throughout the world, with global production reaching 9.1 M </a:t>
            </a:r>
            <a:r>
              <a:rPr lang="en-US" dirty="0" err="1">
                <a:solidFill>
                  <a:srgbClr val="333333"/>
                </a:solidFill>
                <a:latin typeface="Georgia" panose="02040502050405020303" pitchFamily="18" charset="0"/>
              </a:rPr>
              <a:t>tonnes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 in 2016, an increase over the previous decade of more than 5% annually (</a:t>
            </a:r>
            <a:r>
              <a:rPr lang="en-US" dirty="0">
                <a:solidFill>
                  <a:srgbClr val="004B83"/>
                </a:solidFill>
                <a:latin typeface="Georgia" panose="02040502050405020303" pitchFamily="18" charset="0"/>
                <a:hlinkClick r:id="rId5"/>
              </a:rPr>
              <a:t>www.freshfruitportal.com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). In the UK alone, in 2016 120,000 </a:t>
            </a:r>
            <a:r>
              <a:rPr lang="en-US" dirty="0" err="1">
                <a:solidFill>
                  <a:srgbClr val="333333"/>
                </a:solidFill>
                <a:latin typeface="Georgia" panose="02040502050405020303" pitchFamily="18" charset="0"/>
              </a:rPr>
              <a:t>tonnes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 were produced, with a market value of £260 million [</a:t>
            </a:r>
            <a:r>
              <a:rPr lang="en-US" dirty="0">
                <a:solidFill>
                  <a:srgbClr val="004B83"/>
                </a:solidFill>
                <a:latin typeface="Georgia" panose="02040502050405020303" pitchFamily="18" charset="0"/>
                <a:hlinkClick r:id="rId6" tooltip="Department for Environment Food and Rural Affairs: Horticulture Statistics 2017. &#10;                    http://www.gov.uk/government/statistics/latest-horticulture-statistics&#10;                    &#10;                  . Accessed 24 Apr 2019."/>
              </a:rPr>
              <a:t>1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].</a:t>
            </a: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Traditional breeding is lengthy and difficult as </a:t>
            </a:r>
            <a:r>
              <a:rPr lang="en-US" i="1" dirty="0">
                <a:solidFill>
                  <a:srgbClr val="333333"/>
                </a:solidFill>
                <a:latin typeface="Georgia" panose="02040502050405020303" pitchFamily="18" charset="0"/>
              </a:rPr>
              <a:t>F.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 × </a:t>
            </a:r>
            <a:r>
              <a:rPr lang="en-US" i="1" dirty="0" err="1">
                <a:solidFill>
                  <a:srgbClr val="333333"/>
                </a:solidFill>
                <a:latin typeface="Georgia" panose="02040502050405020303" pitchFamily="18" charset="0"/>
              </a:rPr>
              <a:t>ananassa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 is an </a:t>
            </a:r>
            <a:r>
              <a:rPr lang="en-US" dirty="0" err="1">
                <a:solidFill>
                  <a:srgbClr val="333333"/>
                </a:solidFill>
                <a:latin typeface="Georgia" panose="02040502050405020303" pitchFamily="18" charset="0"/>
              </a:rPr>
              <a:t>octoploid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 species with a complex genome, and is intolerant to inbreeding. Important for genetic improvement is the potential to enhance elite cultivars using genetic modification, first demonstrated with marker genes using </a:t>
            </a:r>
            <a:r>
              <a:rPr lang="en-US" i="1" dirty="0">
                <a:solidFill>
                  <a:srgbClr val="333333"/>
                </a:solidFill>
                <a:latin typeface="Georgia" panose="02040502050405020303" pitchFamily="18" charset="0"/>
              </a:rPr>
              <a:t>Agrobacterium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-mediated transformation in the 1990s [</a:t>
            </a:r>
            <a:r>
              <a:rPr lang="en-US" dirty="0">
                <a:solidFill>
                  <a:srgbClr val="004B83"/>
                </a:solidFill>
                <a:latin typeface="Georgia" panose="02040502050405020303" pitchFamily="18" charset="0"/>
                <a:hlinkClick r:id="rId7" tooltip="James DJ, Passey AJ, Barbara DJ. Agrobacterium-mediated transformation of the cultivated strawberry (Fragaria × anannassa duch.) using disarmed binary vectors. Plant Sci. 1990;69:79–94."/>
              </a:rPr>
              <a:t>2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, </a:t>
            </a:r>
            <a:r>
              <a:rPr lang="en-US" dirty="0">
                <a:solidFill>
                  <a:srgbClr val="004B83"/>
                </a:solidFill>
                <a:latin typeface="Georgia" panose="02040502050405020303" pitchFamily="18" charset="0"/>
                <a:hlinkClick r:id="rId8" tooltip="Nehra NS, Chibbar RN, Kartha KK, Datla RS, Crosby W, Stushnoff C. Genetic transformation of strawberry by Agrobacterium tumefaciens using a leaf disk regeneration system. Plant Cell Rep. 1990;9:293."/>
              </a:rPr>
              <a:t>3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]. S</a:t>
            </a:r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Genredigering</a:t>
            </a:r>
            <a:r>
              <a:rPr lang="nb-NO" dirty="0" smtClean="0"/>
              <a:t> på viktige 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37" t="2364" r="32642"/>
          <a:stretch/>
        </p:blipFill>
        <p:spPr>
          <a:xfrm>
            <a:off x="5659652" y="633384"/>
            <a:ext cx="2926080" cy="51219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Økt vekst og avkastning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5074" y="2850246"/>
            <a:ext cx="22152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Fysiologisk</a:t>
            </a:r>
          </a:p>
          <a:p>
            <a:pPr algn="ctr"/>
            <a:r>
              <a:rPr lang="nb-NO" dirty="0" smtClean="0"/>
              <a:t> tilpasning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832586" y="1600518"/>
            <a:ext cx="341215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b-NO" sz="2400" dirty="0" smtClean="0"/>
              <a:t>Justering av skuddmorfologi</a:t>
            </a:r>
          </a:p>
          <a:p>
            <a:r>
              <a:rPr lang="nb-NO" sz="2400" dirty="0" smtClean="0"/>
              <a:t> Fotorespirasjon</a:t>
            </a:r>
          </a:p>
          <a:p>
            <a:r>
              <a:rPr lang="nb-NO" sz="2400" dirty="0" err="1" smtClean="0"/>
              <a:t>Stomata</a:t>
            </a:r>
            <a:r>
              <a:rPr lang="nb-NO" sz="2400" dirty="0" smtClean="0"/>
              <a:t> funksjon</a:t>
            </a:r>
          </a:p>
          <a:p>
            <a:r>
              <a:rPr lang="nb-NO" sz="2400" dirty="0" smtClean="0"/>
              <a:t>Rot til skudd signalisering</a:t>
            </a:r>
          </a:p>
          <a:p>
            <a:r>
              <a:rPr lang="nb-NO" sz="2400" dirty="0" smtClean="0"/>
              <a:t>Rot arkitektur</a:t>
            </a:r>
          </a:p>
          <a:p>
            <a:pPr lvl="1"/>
            <a:r>
              <a:rPr lang="nb-NO" sz="2400" dirty="0" smtClean="0"/>
              <a:t>Lengde</a:t>
            </a:r>
          </a:p>
          <a:p>
            <a:pPr lvl="1"/>
            <a:r>
              <a:rPr lang="nb-NO" sz="2400" dirty="0" smtClean="0"/>
              <a:t>Siderøtter</a:t>
            </a:r>
          </a:p>
          <a:p>
            <a:pPr lvl="1"/>
            <a:endParaRPr lang="nb-NO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8037770" y="897049"/>
            <a:ext cx="847548" cy="175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9881" y="4205707"/>
            <a:ext cx="763327" cy="175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r>
              <a:rPr lang="en-US" dirty="0"/>
              <a:t>Virus, </a:t>
            </a:r>
            <a:r>
              <a:rPr lang="en-US" dirty="0" err="1"/>
              <a:t>viroider</a:t>
            </a:r>
            <a:r>
              <a:rPr lang="en-US" dirty="0"/>
              <a:t>, </a:t>
            </a:r>
            <a:r>
              <a:rPr lang="en-US" dirty="0" err="1"/>
              <a:t>bakterier</a:t>
            </a:r>
            <a:r>
              <a:rPr lang="en-US" dirty="0"/>
              <a:t>, </a:t>
            </a:r>
            <a:r>
              <a:rPr lang="en-US" dirty="0" err="1" smtClean="0"/>
              <a:t>sopp</a:t>
            </a:r>
            <a:endParaRPr lang="en-US" dirty="0" smtClean="0"/>
          </a:p>
          <a:p>
            <a:pPr lvl="1"/>
            <a:r>
              <a:rPr lang="nb-NO" dirty="0" err="1" smtClean="0"/>
              <a:t>Fusarium</a:t>
            </a:r>
            <a:r>
              <a:rPr lang="nb-NO" dirty="0" smtClean="0"/>
              <a:t>, </a:t>
            </a:r>
            <a:endParaRPr lang="en-US" dirty="0" smtClean="0"/>
          </a:p>
          <a:p>
            <a:pPr marL="109537" indent="0">
              <a:buNone/>
            </a:pPr>
            <a:endParaRPr lang="en-US" dirty="0"/>
          </a:p>
          <a:p>
            <a:r>
              <a:rPr lang="en-US" dirty="0" err="1" smtClean="0"/>
              <a:t>Insekter</a:t>
            </a:r>
            <a:endParaRPr lang="en-US" dirty="0" smtClean="0"/>
          </a:p>
          <a:p>
            <a:pPr lvl="1"/>
            <a:r>
              <a:rPr lang="en-US" dirty="0"/>
              <a:t> </a:t>
            </a:r>
            <a:r>
              <a:rPr lang="en-US" sz="2000" dirty="0" err="1"/>
              <a:t>f</a:t>
            </a:r>
            <a:r>
              <a:rPr lang="en-US" sz="2000" dirty="0" err="1" smtClean="0"/>
              <a:t>.eks</a:t>
            </a:r>
            <a:r>
              <a:rPr lang="en-US" sz="2000" dirty="0" smtClean="0"/>
              <a:t>. biller, </a:t>
            </a:r>
            <a:r>
              <a:rPr lang="en-US" sz="2000" dirty="0" err="1" smtClean="0"/>
              <a:t>lus</a:t>
            </a:r>
            <a:r>
              <a:rPr lang="en-US" sz="2000" dirty="0" smtClean="0"/>
              <a:t>, </a:t>
            </a:r>
            <a:r>
              <a:rPr lang="en-US" sz="2000" dirty="0" err="1" smtClean="0"/>
              <a:t>møll</a:t>
            </a:r>
            <a:r>
              <a:rPr lang="en-US" sz="2000" dirty="0" smtClean="0"/>
              <a:t>, </a:t>
            </a:r>
            <a:r>
              <a:rPr lang="en-US" sz="2000" dirty="0" err="1"/>
              <a:t>f</a:t>
            </a:r>
            <a:r>
              <a:rPr lang="en-US" sz="2000" dirty="0" err="1" smtClean="0"/>
              <a:t>luer</a:t>
            </a:r>
            <a:r>
              <a:rPr lang="en-US" sz="2000" dirty="0" smtClean="0"/>
              <a:t>, </a:t>
            </a:r>
            <a:r>
              <a:rPr lang="en-US" sz="2000" dirty="0" err="1" smtClean="0"/>
              <a:t>mygg</a:t>
            </a:r>
            <a:r>
              <a:rPr lang="en-US" sz="2000" dirty="0" smtClean="0"/>
              <a:t>, </a:t>
            </a:r>
            <a:r>
              <a:rPr lang="en-US" sz="2000" dirty="0" err="1" smtClean="0"/>
              <a:t>veps</a:t>
            </a:r>
            <a:r>
              <a:rPr lang="en-US" sz="2000" dirty="0"/>
              <a:t> </a:t>
            </a:r>
          </a:p>
          <a:p>
            <a:endParaRPr lang="en-US" dirty="0" smtClean="0"/>
          </a:p>
          <a:p>
            <a:r>
              <a:rPr lang="en-US" dirty="0" err="1" smtClean="0"/>
              <a:t>Parasittplanter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err="1" smtClean="0"/>
              <a:t>snyltetråd</a:t>
            </a:r>
            <a:r>
              <a:rPr lang="en-US" dirty="0"/>
              <a:t>, </a:t>
            </a:r>
            <a:r>
              <a:rPr lang="en-US" dirty="0" err="1" smtClean="0"/>
              <a:t>hekseugras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Mykoplasma</a:t>
            </a:r>
            <a:r>
              <a:rPr lang="en-US" dirty="0"/>
              <a:t>, </a:t>
            </a:r>
            <a:r>
              <a:rPr lang="en-US" dirty="0" err="1"/>
              <a:t>fytoplasma</a:t>
            </a:r>
            <a:r>
              <a:rPr lang="en-US" dirty="0"/>
              <a:t>, </a:t>
            </a:r>
            <a:r>
              <a:rPr lang="en-US" dirty="0" err="1"/>
              <a:t>nematoder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1322" y="178385"/>
            <a:ext cx="8229600" cy="1143000"/>
          </a:xfrm>
        </p:spPr>
        <p:txBody>
          <a:bodyPr/>
          <a:lstStyle/>
          <a:p>
            <a:pPr marL="109537" indent="0">
              <a:buNone/>
            </a:pPr>
            <a:r>
              <a:rPr lang="nb-NO" dirty="0"/>
              <a:t>Biotisk stress toleranse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4918"/>
            <a:ext cx="8229600" cy="4525962"/>
          </a:xfrm>
        </p:spPr>
        <p:txBody>
          <a:bodyPr/>
          <a:lstStyle/>
          <a:p>
            <a:r>
              <a:rPr lang="nb-NO" dirty="0"/>
              <a:t>Økende befolkning</a:t>
            </a:r>
          </a:p>
          <a:p>
            <a:r>
              <a:rPr lang="nb-NO" dirty="0"/>
              <a:t>Forurensing</a:t>
            </a:r>
          </a:p>
          <a:p>
            <a:r>
              <a:rPr lang="en-US" dirty="0" smtClean="0"/>
              <a:t>Global </a:t>
            </a:r>
            <a:r>
              <a:rPr lang="nb-NO" dirty="0" smtClean="0"/>
              <a:t>oppvarming</a:t>
            </a:r>
          </a:p>
          <a:p>
            <a:pPr lvl="1"/>
            <a:r>
              <a:rPr lang="nb-NO" dirty="0" smtClean="0"/>
              <a:t>Høyere temperaturer</a:t>
            </a:r>
          </a:p>
          <a:p>
            <a:pPr lvl="1"/>
            <a:r>
              <a:rPr lang="nb-NO" dirty="0"/>
              <a:t>Tørke</a:t>
            </a:r>
          </a:p>
          <a:p>
            <a:pPr lvl="1"/>
            <a:r>
              <a:rPr lang="nb-NO" dirty="0"/>
              <a:t>Brann</a:t>
            </a:r>
          </a:p>
          <a:p>
            <a:pPr lvl="1"/>
            <a:r>
              <a:rPr lang="nb-NO" dirty="0" smtClean="0"/>
              <a:t>Uvær</a:t>
            </a:r>
          </a:p>
          <a:p>
            <a:pPr lvl="1"/>
            <a:r>
              <a:rPr lang="nb-NO" dirty="0" smtClean="0"/>
              <a:t>Flom</a:t>
            </a:r>
            <a:endParaRPr lang="nb-NO" dirty="0"/>
          </a:p>
          <a:p>
            <a:pPr lvl="1"/>
            <a:r>
              <a:rPr lang="nb-NO" dirty="0" smtClean="0"/>
              <a:t>Sykdommer</a:t>
            </a:r>
          </a:p>
          <a:p>
            <a:pPr lvl="2"/>
            <a:r>
              <a:rPr lang="nb-NO" dirty="0" smtClean="0"/>
              <a:t>Insekter, sopp, bakterier og virus</a:t>
            </a:r>
          </a:p>
          <a:p>
            <a:endParaRPr lang="nb-NO" dirty="0" smtClean="0"/>
          </a:p>
          <a:p>
            <a:r>
              <a:rPr lang="nb-NO" dirty="0" smtClean="0"/>
              <a:t>Hvordan </a:t>
            </a:r>
            <a:r>
              <a:rPr lang="nb-NO" dirty="0"/>
              <a:t>kan planter takle disse endringene?</a:t>
            </a:r>
          </a:p>
          <a:p>
            <a:endParaRPr lang="nb-NO" dirty="0" smtClean="0"/>
          </a:p>
          <a:p>
            <a:pPr lvl="2"/>
            <a:endParaRPr lang="nb-NO" dirty="0" smtClean="0"/>
          </a:p>
          <a:p>
            <a:pPr marL="392113" lvl="1" indent="0">
              <a:buNone/>
            </a:pPr>
            <a:r>
              <a:rPr lang="nb-NO" dirty="0" smtClean="0"/>
              <a:t>	</a:t>
            </a:r>
          </a:p>
          <a:p>
            <a:pPr marL="136525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18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Toleranse for</a:t>
            </a:r>
          </a:p>
          <a:p>
            <a:pPr lvl="1"/>
            <a:r>
              <a:rPr lang="nb-NO" dirty="0" smtClean="0"/>
              <a:t>Tørke</a:t>
            </a:r>
          </a:p>
          <a:p>
            <a:pPr lvl="1"/>
            <a:r>
              <a:rPr lang="nb-NO" dirty="0" smtClean="0"/>
              <a:t>Varme</a:t>
            </a:r>
          </a:p>
          <a:p>
            <a:pPr lvl="1"/>
            <a:r>
              <a:rPr lang="nb-NO" dirty="0" smtClean="0"/>
              <a:t>Kulde</a:t>
            </a:r>
          </a:p>
          <a:p>
            <a:pPr lvl="1"/>
            <a:r>
              <a:rPr lang="nb-NO" dirty="0" smtClean="0"/>
              <a:t>Tungmetaller</a:t>
            </a:r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Abiotisk</a:t>
            </a:r>
            <a:r>
              <a:rPr lang="en-US" dirty="0" smtClean="0"/>
              <a:t> </a:t>
            </a:r>
            <a:r>
              <a:rPr lang="en-US" dirty="0"/>
              <a:t>stress </a:t>
            </a:r>
            <a:r>
              <a:rPr lang="en-US" dirty="0" err="1" smtClean="0"/>
              <a:t>toleranse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796" y="1254008"/>
            <a:ext cx="5706600" cy="43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Produktkvalitet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1322" y="1171576"/>
            <a:ext cx="4644190" cy="4525962"/>
          </a:xfrm>
        </p:spPr>
        <p:txBody>
          <a:bodyPr/>
          <a:lstStyle/>
          <a:p>
            <a:r>
              <a:rPr lang="nb-NO" dirty="0" smtClean="0"/>
              <a:t>Farge</a:t>
            </a:r>
          </a:p>
          <a:p>
            <a:r>
              <a:rPr lang="nb-NO" dirty="0" smtClean="0"/>
              <a:t>Smak</a:t>
            </a:r>
            <a:endParaRPr lang="en-US" dirty="0"/>
          </a:p>
          <a:p>
            <a:r>
              <a:rPr lang="nb-NO" dirty="0" smtClean="0"/>
              <a:t>Næringsinnhold</a:t>
            </a: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5728" y="293191"/>
            <a:ext cx="3909632" cy="34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742" y="3812256"/>
            <a:ext cx="4769095" cy="17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2D303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Skal </a:t>
            </a:r>
            <a:r>
              <a:rPr lang="nb-NO" dirty="0">
                <a:solidFill>
                  <a:srgbClr val="2D303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Norge ta i bruk slik teknologi i planteforedling tilpasset våre vekstbetingelser, økologiske og klimatiske forhold? </a:t>
            </a:r>
            <a:endParaRPr lang="nb-NO" dirty="0" smtClean="0">
              <a:solidFill>
                <a:srgbClr val="2D3034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nb-NO" dirty="0">
                <a:solidFill>
                  <a:srgbClr val="2D303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 det etisk problematisk å ikke ta i bruk genteknologi i planteforedlingen dersom produktene kan bidra til å løse viktige samfunnsproblemer? </a:t>
            </a:r>
            <a:endParaRPr lang="nb-NO" dirty="0" smtClean="0">
              <a:solidFill>
                <a:srgbClr val="2D3034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nb-NO" dirty="0" smtClean="0">
                <a:solidFill>
                  <a:srgbClr val="2D303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Bør </a:t>
            </a:r>
            <a:r>
              <a:rPr lang="nb-NO" dirty="0">
                <a:solidFill>
                  <a:srgbClr val="2D303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 endre genteknologiloven slik at dette blir </a:t>
            </a:r>
            <a:r>
              <a:rPr lang="nb-NO" dirty="0" smtClean="0">
                <a:solidFill>
                  <a:srgbClr val="2D303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mulig</a:t>
            </a:r>
          </a:p>
          <a:p>
            <a:r>
              <a:rPr lang="nb-NO" dirty="0">
                <a:solidFill>
                  <a:srgbClr val="2D303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Hva mener landbruksnæringen, matvarehandel og politikere her til lands?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debatt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Ny </a:t>
            </a:r>
            <a:r>
              <a:rPr lang="nb-NO" dirty="0" smtClean="0"/>
              <a:t>teknologi - </a:t>
            </a:r>
            <a:r>
              <a:rPr lang="nb-NO" dirty="0" err="1" smtClean="0"/>
              <a:t>genredigering</a:t>
            </a:r>
            <a:r>
              <a:rPr lang="nb-NO" dirty="0" smtClean="0"/>
              <a:t> </a:t>
            </a:r>
            <a:endParaRPr lang="nb-NO" dirty="0" smtClean="0"/>
          </a:p>
          <a:p>
            <a:pPr lvl="1"/>
            <a:r>
              <a:rPr lang="nb-NO" dirty="0" smtClean="0"/>
              <a:t>Målrettete og presise endringer av plantegener</a:t>
            </a:r>
          </a:p>
          <a:p>
            <a:pPr lvl="1"/>
            <a:r>
              <a:rPr lang="nb-NO" dirty="0"/>
              <a:t>U</a:t>
            </a:r>
            <a:r>
              <a:rPr lang="nb-NO" dirty="0" smtClean="0"/>
              <a:t>ten fremmed DNA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Muligheter</a:t>
            </a:r>
          </a:p>
          <a:p>
            <a:pPr lvl="1"/>
            <a:r>
              <a:rPr lang="nb-NO" dirty="0"/>
              <a:t>P</a:t>
            </a:r>
            <a:r>
              <a:rPr lang="nb-NO" dirty="0" smtClean="0"/>
              <a:t>lanteforedling </a:t>
            </a:r>
            <a:r>
              <a:rPr lang="nb-NO" dirty="0"/>
              <a:t>tilpasset våre vekstbetingelser, økologiske og klimatiske forhold</a:t>
            </a:r>
            <a:r>
              <a:rPr lang="nb-NO" dirty="0" smtClean="0"/>
              <a:t> </a:t>
            </a:r>
          </a:p>
          <a:p>
            <a:pPr lvl="1"/>
            <a:endParaRPr lang="nb-NO" dirty="0"/>
          </a:p>
          <a:p>
            <a:r>
              <a:rPr lang="nb-NO" dirty="0" smtClean="0"/>
              <a:t>Passer genteknologiloven?</a:t>
            </a:r>
          </a:p>
          <a:p>
            <a:pPr marL="109537" indent="0">
              <a:buNone/>
            </a:pP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Genredigering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00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6753" y="1417638"/>
            <a:ext cx="8229600" cy="4525962"/>
          </a:xfrm>
        </p:spPr>
        <p:txBody>
          <a:bodyPr/>
          <a:lstStyle/>
          <a:p>
            <a:r>
              <a:rPr lang="nb-NO" dirty="0"/>
              <a:t>Krysninger av </a:t>
            </a:r>
            <a:r>
              <a:rPr lang="nb-NO" dirty="0" smtClean="0"/>
              <a:t>sorter </a:t>
            </a:r>
            <a:r>
              <a:rPr lang="nb-NO" dirty="0"/>
              <a:t>for å få </a:t>
            </a:r>
            <a:r>
              <a:rPr lang="nb-NO" dirty="0" smtClean="0"/>
              <a:t>fram nye </a:t>
            </a:r>
            <a:r>
              <a:rPr lang="nb-NO" dirty="0" err="1" smtClean="0"/>
              <a:t>kombinsjoner</a:t>
            </a:r>
            <a:r>
              <a:rPr lang="nb-NO" dirty="0" smtClean="0"/>
              <a:t> av </a:t>
            </a:r>
            <a:r>
              <a:rPr lang="nb-NO" dirty="0" err="1" smtClean="0"/>
              <a:t>genvarianter</a:t>
            </a:r>
            <a:endParaRPr lang="nb-NO" dirty="0" smtClean="0"/>
          </a:p>
          <a:p>
            <a:pPr marL="109537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0" dirty="0">
                <a:latin typeface="Arial" panose="020B0604020202020204" pitchFamily="34" charset="0"/>
                <a:cs typeface="Arial" panose="020B0604020202020204" pitchFamily="34" charset="0"/>
              </a:rPr>
              <a:t>Tradisjonell planteforedling </a:t>
            </a:r>
            <a:endParaRPr lang="nb-NO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83855" y="2626569"/>
            <a:ext cx="6846220" cy="1655745"/>
            <a:chOff x="729855" y="2740869"/>
            <a:chExt cx="6846220" cy="1655745"/>
          </a:xfrm>
        </p:grpSpPr>
        <p:grpSp>
          <p:nvGrpSpPr>
            <p:cNvPr id="44" name="Group 43"/>
            <p:cNvGrpSpPr/>
            <p:nvPr/>
          </p:nvGrpSpPr>
          <p:grpSpPr>
            <a:xfrm>
              <a:off x="729855" y="3030792"/>
              <a:ext cx="6846220" cy="342111"/>
              <a:chOff x="1512302" y="5168949"/>
              <a:chExt cx="6846220" cy="342111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12302" y="5168949"/>
                <a:ext cx="3429765" cy="340186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928757" y="5170874"/>
                <a:ext cx="3429765" cy="340186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840835" y="3556496"/>
              <a:ext cx="6656035" cy="692391"/>
              <a:chOff x="840835" y="3226289"/>
              <a:chExt cx="6656035" cy="69239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40835" y="3226289"/>
                <a:ext cx="1398217" cy="641599"/>
                <a:chOff x="840835" y="3226289"/>
                <a:chExt cx="1398217" cy="641599"/>
              </a:xfrm>
            </p:grpSpPr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1748"/>
                <a:stretch/>
              </p:blipFill>
              <p:spPr>
                <a:xfrm rot="1872278">
                  <a:off x="840835" y="3226289"/>
                  <a:ext cx="703950" cy="607737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1748"/>
                <a:stretch/>
              </p:blipFill>
              <p:spPr>
                <a:xfrm rot="1872278">
                  <a:off x="1535102" y="3260151"/>
                  <a:ext cx="703950" cy="607737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/>
              <p:cNvGrpSpPr/>
              <p:nvPr/>
            </p:nvGrpSpPr>
            <p:grpSpPr>
              <a:xfrm>
                <a:off x="2195504" y="3243217"/>
                <a:ext cx="1398217" cy="641599"/>
                <a:chOff x="840835" y="3226289"/>
                <a:chExt cx="1398217" cy="641599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1748"/>
                <a:stretch/>
              </p:blipFill>
              <p:spPr>
                <a:xfrm rot="1872278">
                  <a:off x="840835" y="3226289"/>
                  <a:ext cx="703950" cy="607737"/>
                </a:xfrm>
                <a:prstGeom prst="rect">
                  <a:avLst/>
                </a:prstGeom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1748"/>
                <a:stretch/>
              </p:blipFill>
              <p:spPr>
                <a:xfrm rot="1872278">
                  <a:off x="1535102" y="3260151"/>
                  <a:ext cx="703950" cy="607737"/>
                </a:xfrm>
                <a:prstGeom prst="rect">
                  <a:avLst/>
                </a:prstGeom>
              </p:spPr>
            </p:pic>
          </p:grpSp>
          <p:grpSp>
            <p:nvGrpSpPr>
              <p:cNvPr id="61" name="Group 60"/>
              <p:cNvGrpSpPr/>
              <p:nvPr/>
            </p:nvGrpSpPr>
            <p:grpSpPr>
              <a:xfrm>
                <a:off x="3465511" y="3234750"/>
                <a:ext cx="1398217" cy="641599"/>
                <a:chOff x="840835" y="3226289"/>
                <a:chExt cx="1398217" cy="641599"/>
              </a:xfrm>
            </p:grpSpPr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1748"/>
                <a:stretch/>
              </p:blipFill>
              <p:spPr>
                <a:xfrm rot="1872278">
                  <a:off x="840835" y="3226289"/>
                  <a:ext cx="703950" cy="607737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1748"/>
                <a:stretch/>
              </p:blipFill>
              <p:spPr>
                <a:xfrm rot="1872278">
                  <a:off x="1535102" y="3260151"/>
                  <a:ext cx="703950" cy="607737"/>
                </a:xfrm>
                <a:prstGeom prst="rect">
                  <a:avLst/>
                </a:prstGeom>
              </p:spPr>
            </p:pic>
          </p:grpSp>
          <p:grpSp>
            <p:nvGrpSpPr>
              <p:cNvPr id="64" name="Group 63"/>
              <p:cNvGrpSpPr/>
              <p:nvPr/>
            </p:nvGrpSpPr>
            <p:grpSpPr>
              <a:xfrm>
                <a:off x="4769385" y="3251686"/>
                <a:ext cx="1398217" cy="641599"/>
                <a:chOff x="840835" y="3226289"/>
                <a:chExt cx="1398217" cy="641599"/>
              </a:xfrm>
            </p:grpSpPr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1748"/>
                <a:stretch/>
              </p:blipFill>
              <p:spPr>
                <a:xfrm rot="1872278">
                  <a:off x="840835" y="3226289"/>
                  <a:ext cx="703950" cy="607737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1748"/>
                <a:stretch/>
              </p:blipFill>
              <p:spPr>
                <a:xfrm rot="1872278">
                  <a:off x="1535102" y="3260151"/>
                  <a:ext cx="703950" cy="607737"/>
                </a:xfrm>
                <a:prstGeom prst="rect">
                  <a:avLst/>
                </a:prstGeom>
              </p:spPr>
            </p:pic>
          </p:grpSp>
          <p:grpSp>
            <p:nvGrpSpPr>
              <p:cNvPr id="67" name="Group 66"/>
              <p:cNvGrpSpPr/>
              <p:nvPr/>
            </p:nvGrpSpPr>
            <p:grpSpPr>
              <a:xfrm>
                <a:off x="6098653" y="3277081"/>
                <a:ext cx="1398217" cy="641599"/>
                <a:chOff x="840835" y="3226289"/>
                <a:chExt cx="1398217" cy="641599"/>
              </a:xfrm>
            </p:grpSpPr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1748"/>
                <a:stretch/>
              </p:blipFill>
              <p:spPr>
                <a:xfrm rot="1872278">
                  <a:off x="840835" y="3226289"/>
                  <a:ext cx="703950" cy="607737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1748"/>
                <a:stretch/>
              </p:blipFill>
              <p:spPr>
                <a:xfrm rot="1872278">
                  <a:off x="1535102" y="3260151"/>
                  <a:ext cx="703950" cy="60773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5" name="Group 24"/>
            <p:cNvGrpSpPr/>
            <p:nvPr/>
          </p:nvGrpSpPr>
          <p:grpSpPr>
            <a:xfrm>
              <a:off x="932298" y="2740869"/>
              <a:ext cx="6212597" cy="337935"/>
              <a:chOff x="932298" y="2740869"/>
              <a:chExt cx="6212597" cy="337935"/>
            </a:xfrm>
          </p:grpSpPr>
          <p:sp>
            <p:nvSpPr>
              <p:cNvPr id="80" name="Right Arrow 79"/>
              <p:cNvSpPr/>
              <p:nvPr/>
            </p:nvSpPr>
            <p:spPr>
              <a:xfrm>
                <a:off x="932298" y="2763729"/>
                <a:ext cx="400915" cy="108000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1" name="Right Arrow 80"/>
              <p:cNvSpPr/>
              <p:nvPr/>
            </p:nvSpPr>
            <p:spPr>
              <a:xfrm>
                <a:off x="2094647" y="2766926"/>
                <a:ext cx="861606" cy="21151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82" name="Right Arrow 81"/>
              <p:cNvSpPr/>
              <p:nvPr/>
            </p:nvSpPr>
            <p:spPr>
              <a:xfrm>
                <a:off x="1498035" y="2937881"/>
                <a:ext cx="513199" cy="10656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3493529" y="2740869"/>
                <a:ext cx="3651366" cy="337935"/>
                <a:chOff x="4549987" y="5827677"/>
                <a:chExt cx="3651366" cy="337935"/>
              </a:xfrm>
              <a:solidFill>
                <a:schemeClr val="bg1"/>
              </a:solidFill>
            </p:grpSpPr>
            <p:sp>
              <p:nvSpPr>
                <p:cNvPr id="73" name="Right Arrow 72"/>
                <p:cNvSpPr/>
                <p:nvPr/>
              </p:nvSpPr>
              <p:spPr>
                <a:xfrm flipH="1">
                  <a:off x="4549987" y="5851985"/>
                  <a:ext cx="365923" cy="156655"/>
                </a:xfrm>
                <a:prstGeom prst="rightArrow">
                  <a:avLst/>
                </a:prstGeom>
                <a:grp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74" name="Right Arrow 73"/>
                <p:cNvSpPr/>
                <p:nvPr/>
              </p:nvSpPr>
              <p:spPr>
                <a:xfrm flipH="1" flipV="1">
                  <a:off x="5183899" y="5868992"/>
                  <a:ext cx="237636" cy="85009"/>
                </a:xfrm>
                <a:prstGeom prst="rightArrow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75" name="Right Arrow 74"/>
                <p:cNvSpPr/>
                <p:nvPr/>
              </p:nvSpPr>
              <p:spPr>
                <a:xfrm>
                  <a:off x="6058210" y="5838194"/>
                  <a:ext cx="405424" cy="195222"/>
                </a:xfrm>
                <a:prstGeom prst="rightArrow">
                  <a:avLst/>
                </a:prstGeom>
                <a:grp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76" name="Right Arrow 75"/>
                <p:cNvSpPr/>
                <p:nvPr/>
              </p:nvSpPr>
              <p:spPr>
                <a:xfrm flipH="1">
                  <a:off x="6699572" y="5827677"/>
                  <a:ext cx="779487" cy="137160"/>
                </a:xfrm>
                <a:prstGeom prst="rightArrow">
                  <a:avLst/>
                </a:prstGeom>
                <a:grp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77" name="Right Arrow 76"/>
                <p:cNvSpPr/>
                <p:nvPr/>
              </p:nvSpPr>
              <p:spPr>
                <a:xfrm>
                  <a:off x="7917709" y="5882465"/>
                  <a:ext cx="283644" cy="45719"/>
                </a:xfrm>
                <a:prstGeom prst="rightArrow">
                  <a:avLst/>
                </a:prstGeom>
                <a:grp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78" name="Right Arrow 77"/>
                <p:cNvSpPr/>
                <p:nvPr/>
              </p:nvSpPr>
              <p:spPr>
                <a:xfrm>
                  <a:off x="7486164" y="6051479"/>
                  <a:ext cx="436044" cy="114133"/>
                </a:xfrm>
                <a:prstGeom prst="rightArrow">
                  <a:avLst/>
                </a:prstGeom>
                <a:grp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79" name="Right Arrow 78"/>
                <p:cNvSpPr/>
                <p:nvPr/>
              </p:nvSpPr>
              <p:spPr>
                <a:xfrm>
                  <a:off x="5534011" y="6001715"/>
                  <a:ext cx="405424" cy="72925"/>
                </a:xfrm>
                <a:prstGeom prst="rightArrow">
                  <a:avLst/>
                </a:prstGeom>
                <a:grp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</p:grpSp>
        <p:sp>
          <p:nvSpPr>
            <p:cNvPr id="84" name="Right Arrow 83"/>
            <p:cNvSpPr/>
            <p:nvPr/>
          </p:nvSpPr>
          <p:spPr>
            <a:xfrm>
              <a:off x="1031943" y="4059274"/>
              <a:ext cx="400915" cy="108000"/>
            </a:xfrm>
            <a:prstGeom prst="rightArrow">
              <a:avLst/>
            </a:prstGeom>
            <a:solidFill>
              <a:srgbClr val="FFCC66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2194292" y="4062471"/>
              <a:ext cx="861606" cy="211519"/>
            </a:xfrm>
            <a:prstGeom prst="rightArrow">
              <a:avLst/>
            </a:prstGeom>
            <a:solidFill>
              <a:srgbClr val="FFCC66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1597680" y="4208698"/>
              <a:ext cx="513199" cy="156020"/>
            </a:xfrm>
            <a:prstGeom prst="rightArrow">
              <a:avLst/>
            </a:prstGeom>
            <a:solidFill>
              <a:srgbClr val="FFCC66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Right Arrow 87"/>
            <p:cNvSpPr/>
            <p:nvPr/>
          </p:nvSpPr>
          <p:spPr>
            <a:xfrm flipH="1">
              <a:off x="3612243" y="4082987"/>
              <a:ext cx="365923" cy="156655"/>
            </a:xfrm>
            <a:prstGeom prst="rightArrow">
              <a:avLst/>
            </a:prstGeom>
            <a:solidFill>
              <a:srgbClr val="FFCC66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Right Arrow 88"/>
            <p:cNvSpPr/>
            <p:nvPr/>
          </p:nvSpPr>
          <p:spPr>
            <a:xfrm flipH="1" flipV="1">
              <a:off x="4246155" y="4085925"/>
              <a:ext cx="237636" cy="113147"/>
            </a:xfrm>
            <a:prstGeom prst="rightArrow">
              <a:avLst/>
            </a:prstGeom>
            <a:solidFill>
              <a:srgbClr val="FFCC66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Right Arrow 89"/>
            <p:cNvSpPr/>
            <p:nvPr/>
          </p:nvSpPr>
          <p:spPr>
            <a:xfrm>
              <a:off x="5120466" y="4069196"/>
              <a:ext cx="405424" cy="195222"/>
            </a:xfrm>
            <a:prstGeom prst="rightArrow">
              <a:avLst/>
            </a:prstGeom>
            <a:solidFill>
              <a:srgbClr val="FFCC66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Right Arrow 90"/>
            <p:cNvSpPr/>
            <p:nvPr/>
          </p:nvSpPr>
          <p:spPr>
            <a:xfrm flipH="1">
              <a:off x="5761828" y="4058679"/>
              <a:ext cx="779487" cy="137160"/>
            </a:xfrm>
            <a:prstGeom prst="rightArrow">
              <a:avLst/>
            </a:prstGeom>
            <a:solidFill>
              <a:srgbClr val="FFCC66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Right Arrow 91"/>
            <p:cNvSpPr/>
            <p:nvPr/>
          </p:nvSpPr>
          <p:spPr>
            <a:xfrm>
              <a:off x="6979965" y="4082423"/>
              <a:ext cx="283644" cy="107806"/>
            </a:xfrm>
            <a:prstGeom prst="rightArrow">
              <a:avLst/>
            </a:prstGeom>
            <a:solidFill>
              <a:srgbClr val="FFCC66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Right Arrow 92"/>
            <p:cNvSpPr/>
            <p:nvPr/>
          </p:nvSpPr>
          <p:spPr>
            <a:xfrm>
              <a:off x="6548420" y="4282481"/>
              <a:ext cx="436044" cy="114133"/>
            </a:xfrm>
            <a:prstGeom prst="rightArrow">
              <a:avLst/>
            </a:prstGeom>
            <a:solidFill>
              <a:srgbClr val="FFCC66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Right Arrow 93"/>
            <p:cNvSpPr/>
            <p:nvPr/>
          </p:nvSpPr>
          <p:spPr>
            <a:xfrm>
              <a:off x="4596267" y="4191018"/>
              <a:ext cx="405424" cy="156322"/>
            </a:xfrm>
            <a:prstGeom prst="rightArrow">
              <a:avLst/>
            </a:prstGeom>
            <a:solidFill>
              <a:srgbClr val="FFCC66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18447" y="333886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X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78277" y="2674529"/>
            <a:ext cx="81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Sort 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192891" y="354407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Sort B</a:t>
            </a:r>
            <a:endParaRPr lang="en-US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274116" y="4642779"/>
            <a:ext cx="7490718" cy="1702988"/>
            <a:chOff x="274116" y="4249079"/>
            <a:chExt cx="7490718" cy="1702988"/>
          </a:xfrm>
        </p:grpSpPr>
        <p:grpSp>
          <p:nvGrpSpPr>
            <p:cNvPr id="39" name="Group 38"/>
            <p:cNvGrpSpPr/>
            <p:nvPr/>
          </p:nvGrpSpPr>
          <p:grpSpPr>
            <a:xfrm>
              <a:off x="918614" y="5044076"/>
              <a:ext cx="6846220" cy="907991"/>
              <a:chOff x="639758" y="4868123"/>
              <a:chExt cx="6846220" cy="907991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1748"/>
              <a:stretch/>
            </p:blipFill>
            <p:spPr>
              <a:xfrm rot="1872278">
                <a:off x="2520284" y="4868126"/>
                <a:ext cx="703950" cy="6077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1748"/>
              <a:stretch/>
            </p:blipFill>
            <p:spPr>
              <a:xfrm rot="1872278">
                <a:off x="2918214" y="4876593"/>
                <a:ext cx="703950" cy="6077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1748"/>
              <a:stretch/>
            </p:blipFill>
            <p:spPr>
              <a:xfrm rot="1872278">
                <a:off x="4382953" y="4893521"/>
                <a:ext cx="703950" cy="607737"/>
              </a:xfrm>
              <a:prstGeom prst="rect">
                <a:avLst/>
              </a:prstGeom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639758" y="4968963"/>
                <a:ext cx="6846220" cy="807151"/>
                <a:chOff x="639758" y="4968963"/>
                <a:chExt cx="6846220" cy="807151"/>
              </a:xfrm>
            </p:grpSpPr>
            <p:sp>
              <p:nvSpPr>
                <p:cNvPr id="129" name="Right Arrow 128"/>
                <p:cNvSpPr/>
                <p:nvPr/>
              </p:nvSpPr>
              <p:spPr>
                <a:xfrm>
                  <a:off x="2306316" y="5332334"/>
                  <a:ext cx="861606" cy="211519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dirty="0"/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1076240" y="5363003"/>
                  <a:ext cx="400915" cy="108000"/>
                </a:xfrm>
                <a:prstGeom prst="rightArrow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7" name="Right Arrow 16"/>
                <p:cNvSpPr/>
                <p:nvPr/>
              </p:nvSpPr>
              <p:spPr>
                <a:xfrm>
                  <a:off x="1641977" y="5537155"/>
                  <a:ext cx="513199" cy="106564"/>
                </a:xfrm>
                <a:prstGeom prst="rightArrow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6" name="Right Arrow 15"/>
                <p:cNvSpPr/>
                <p:nvPr/>
              </p:nvSpPr>
              <p:spPr>
                <a:xfrm flipH="1">
                  <a:off x="3728718" y="5421064"/>
                  <a:ext cx="365923" cy="156655"/>
                </a:xfrm>
                <a:prstGeom prst="rightArrow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20" name="Right Arrow 19"/>
                <p:cNvSpPr/>
                <p:nvPr/>
              </p:nvSpPr>
              <p:spPr>
                <a:xfrm>
                  <a:off x="5236941" y="5407273"/>
                  <a:ext cx="405424" cy="195222"/>
                </a:xfrm>
                <a:prstGeom prst="rightArrow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21" name="Right Arrow 20"/>
                <p:cNvSpPr/>
                <p:nvPr/>
              </p:nvSpPr>
              <p:spPr>
                <a:xfrm flipH="1">
                  <a:off x="5878303" y="5396756"/>
                  <a:ext cx="779487" cy="137160"/>
                </a:xfrm>
                <a:prstGeom prst="rightArrow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22" name="Right Arrow 21"/>
                <p:cNvSpPr/>
                <p:nvPr/>
              </p:nvSpPr>
              <p:spPr>
                <a:xfrm>
                  <a:off x="7096440" y="5451544"/>
                  <a:ext cx="283644" cy="4571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23" name="Right Arrow 22"/>
                <p:cNvSpPr/>
                <p:nvPr/>
              </p:nvSpPr>
              <p:spPr>
                <a:xfrm>
                  <a:off x="6664895" y="5620558"/>
                  <a:ext cx="436044" cy="114133"/>
                </a:xfrm>
                <a:prstGeom prst="rightArrow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grpSp>
              <p:nvGrpSpPr>
                <p:cNvPr id="47" name="Group 46"/>
                <p:cNvGrpSpPr/>
                <p:nvPr/>
              </p:nvGrpSpPr>
              <p:grpSpPr>
                <a:xfrm>
                  <a:off x="639758" y="4968963"/>
                  <a:ext cx="6846220" cy="342111"/>
                  <a:chOff x="1512302" y="5168949"/>
                  <a:chExt cx="6846220" cy="342111"/>
                </a:xfrm>
                <a:noFill/>
              </p:grpSpPr>
              <p:pic>
                <p:nvPicPr>
                  <p:cNvPr id="51" name="Picture 50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1512302" y="5168949"/>
                    <a:ext cx="3429765" cy="34018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52" name="Picture 51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928757" y="5170874"/>
                    <a:ext cx="3429765" cy="34018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sp>
              <p:nvSpPr>
                <p:cNvPr id="120" name="Right Arrow 119"/>
                <p:cNvSpPr/>
                <p:nvPr/>
              </p:nvSpPr>
              <p:spPr>
                <a:xfrm>
                  <a:off x="2670741" y="5336396"/>
                  <a:ext cx="486354" cy="211519"/>
                </a:xfrm>
                <a:prstGeom prst="rightArrow">
                  <a:avLst/>
                </a:prstGeom>
                <a:solidFill>
                  <a:srgbClr val="FFCC66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21" name="Right Arrow 120"/>
                <p:cNvSpPr/>
                <p:nvPr/>
              </p:nvSpPr>
              <p:spPr>
                <a:xfrm>
                  <a:off x="4655530" y="5511815"/>
                  <a:ext cx="405424" cy="156322"/>
                </a:xfrm>
                <a:prstGeom prst="rightArrow">
                  <a:avLst/>
                </a:prstGeom>
                <a:solidFill>
                  <a:srgbClr val="FFCC66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22" name="Right Arrow 121"/>
                <p:cNvSpPr/>
                <p:nvPr/>
              </p:nvSpPr>
              <p:spPr>
                <a:xfrm flipH="1" flipV="1">
                  <a:off x="4398555" y="5415193"/>
                  <a:ext cx="237636" cy="113147"/>
                </a:xfrm>
                <a:prstGeom prst="rightArrow">
                  <a:avLst/>
                </a:prstGeom>
                <a:solidFill>
                  <a:srgbClr val="FFCC66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25" name="Right Arrow 124"/>
                <p:cNvSpPr/>
                <p:nvPr/>
              </p:nvSpPr>
              <p:spPr>
                <a:xfrm>
                  <a:off x="7097951" y="5414322"/>
                  <a:ext cx="283644" cy="118587"/>
                </a:xfrm>
                <a:prstGeom prst="rightArrow">
                  <a:avLst/>
                </a:prstGeom>
                <a:solidFill>
                  <a:srgbClr val="FFCC66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26" name="Right Arrow 125"/>
                <p:cNvSpPr/>
                <p:nvPr/>
              </p:nvSpPr>
              <p:spPr>
                <a:xfrm>
                  <a:off x="6809908" y="5583824"/>
                  <a:ext cx="301987" cy="192290"/>
                </a:xfrm>
                <a:prstGeom prst="rightArrow">
                  <a:avLst/>
                </a:prstGeom>
                <a:solidFill>
                  <a:srgbClr val="FFCC66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1748"/>
              <a:stretch/>
            </p:blipFill>
            <p:spPr>
              <a:xfrm rot="1872278">
                <a:off x="6745155" y="4868123"/>
                <a:ext cx="703950" cy="607737"/>
              </a:xfrm>
              <a:prstGeom prst="rect">
                <a:avLst/>
              </a:prstGeom>
            </p:spPr>
          </p:pic>
        </p:grpSp>
        <p:sp>
          <p:nvSpPr>
            <p:cNvPr id="131" name="TextBox 130"/>
            <p:cNvSpPr txBox="1"/>
            <p:nvPr/>
          </p:nvSpPr>
          <p:spPr>
            <a:xfrm>
              <a:off x="274116" y="4713493"/>
              <a:ext cx="1105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Ny sort</a:t>
              </a:r>
              <a:endParaRPr lang="en-US" dirty="0"/>
            </a:p>
          </p:txBody>
        </p:sp>
        <p:sp>
          <p:nvSpPr>
            <p:cNvPr id="133" name="Right Arrow 132"/>
            <p:cNvSpPr/>
            <p:nvPr/>
          </p:nvSpPr>
          <p:spPr>
            <a:xfrm rot="16200000" flipH="1">
              <a:off x="3476775" y="4468953"/>
              <a:ext cx="648255" cy="208508"/>
            </a:xfrm>
            <a:prstGeom prst="rightArrow">
              <a:avLst/>
            </a:prstGeom>
            <a:solidFill>
              <a:srgbClr val="FFCC66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1748"/>
            <a:stretch/>
          </p:blipFill>
          <p:spPr>
            <a:xfrm rot="1872278">
              <a:off x="2962525" y="5044079"/>
              <a:ext cx="703950" cy="607737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1748"/>
            <a:stretch/>
          </p:blipFill>
          <p:spPr>
            <a:xfrm rot="1872278">
              <a:off x="4611011" y="5044080"/>
              <a:ext cx="703950" cy="607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7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68"/>
          <p:cNvSpPr>
            <a:spLocks noGrp="1"/>
          </p:cNvSpPr>
          <p:nvPr>
            <p:ph idx="1"/>
          </p:nvPr>
        </p:nvSpPr>
        <p:spPr>
          <a:xfrm>
            <a:off x="409818" y="1312593"/>
            <a:ext cx="8229600" cy="810643"/>
          </a:xfrm>
        </p:spPr>
        <p:txBody>
          <a:bodyPr/>
          <a:lstStyle/>
          <a:p>
            <a:r>
              <a:rPr lang="nb-NO" dirty="0" smtClean="0"/>
              <a:t>Bestråling og kjemikalier for å gi økt </a:t>
            </a:r>
            <a:r>
              <a:rPr lang="nb-NO" dirty="0" smtClean="0"/>
              <a:t>variasjon</a:t>
            </a:r>
            <a:endParaRPr lang="nb-NO" dirty="0" smtClean="0"/>
          </a:p>
          <a:p>
            <a:pPr lvl="1"/>
            <a:r>
              <a:rPr lang="nb-NO" dirty="0" smtClean="0"/>
              <a:t>Brudd på DNA-tråden</a:t>
            </a:r>
          </a:p>
          <a:p>
            <a:pPr lvl="1"/>
            <a:r>
              <a:rPr lang="nb-NO" dirty="0" smtClean="0"/>
              <a:t>Reparasjon av bruddene gir små endringer i DNA (mutasjoner)</a:t>
            </a:r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Tradisjonell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planteforedling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9572" y="1834295"/>
            <a:ext cx="277762" cy="617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7" name="4-Point Star 76"/>
          <p:cNvSpPr/>
          <p:nvPr/>
        </p:nvSpPr>
        <p:spPr>
          <a:xfrm>
            <a:off x="6531001" y="4815302"/>
            <a:ext cx="279659" cy="307428"/>
          </a:xfrm>
          <a:prstGeom prst="star4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42099" y="4280244"/>
            <a:ext cx="11851" cy="1038926"/>
          </a:xfrm>
          <a:prstGeom prst="straightConnector1">
            <a:avLst/>
          </a:prstGeom>
          <a:noFill/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63629" y="4138363"/>
            <a:ext cx="6644158" cy="371688"/>
            <a:chOff x="1531826" y="3943813"/>
            <a:chExt cx="6644158" cy="371688"/>
          </a:xfrm>
        </p:grpSpPr>
        <p:sp>
          <p:nvSpPr>
            <p:cNvPr id="2" name="Right Arrow 1"/>
            <p:cNvSpPr/>
            <p:nvPr/>
          </p:nvSpPr>
          <p:spPr>
            <a:xfrm>
              <a:off x="1531826" y="3943813"/>
              <a:ext cx="400915" cy="1161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2694175" y="3947010"/>
              <a:ext cx="861606" cy="2115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Right Arrow 5"/>
            <p:cNvSpPr/>
            <p:nvPr/>
          </p:nvSpPr>
          <p:spPr>
            <a:xfrm flipH="1">
              <a:off x="4524618" y="4001874"/>
              <a:ext cx="365923" cy="1566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2097563" y="4117965"/>
              <a:ext cx="513199" cy="1065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Right Arrow 39"/>
            <p:cNvSpPr/>
            <p:nvPr/>
          </p:nvSpPr>
          <p:spPr>
            <a:xfrm flipH="1" flipV="1">
              <a:off x="5158530" y="4032354"/>
              <a:ext cx="237636" cy="580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6032841" y="3988083"/>
              <a:ext cx="405424" cy="1952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Right Arrow 41"/>
            <p:cNvSpPr/>
            <p:nvPr/>
          </p:nvSpPr>
          <p:spPr>
            <a:xfrm flipH="1">
              <a:off x="6674203" y="3977566"/>
              <a:ext cx="779487" cy="1371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7892340" y="4032354"/>
              <a:ext cx="283644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7460795" y="4201368"/>
              <a:ext cx="436044" cy="1141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5508642" y="4151604"/>
              <a:ext cx="405424" cy="72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1747734" y="5782707"/>
            <a:ext cx="861606" cy="211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ight Arrow 55"/>
          <p:cNvSpPr/>
          <p:nvPr/>
        </p:nvSpPr>
        <p:spPr>
          <a:xfrm flipH="1">
            <a:off x="3578177" y="5837571"/>
            <a:ext cx="365923" cy="156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ight Arrow 57"/>
          <p:cNvSpPr/>
          <p:nvPr/>
        </p:nvSpPr>
        <p:spPr>
          <a:xfrm>
            <a:off x="1151122" y="5953662"/>
            <a:ext cx="513199" cy="106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ight Arrow 61"/>
          <p:cNvSpPr/>
          <p:nvPr/>
        </p:nvSpPr>
        <p:spPr>
          <a:xfrm>
            <a:off x="3221199" y="5901743"/>
            <a:ext cx="259264" cy="111216"/>
          </a:xfrm>
          <a:prstGeom prst="rightArrow">
            <a:avLst>
              <a:gd name="adj1" fmla="val 50000"/>
              <a:gd name="adj2" fmla="val 60381"/>
            </a:avLst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ight Arrow 67"/>
          <p:cNvSpPr/>
          <p:nvPr/>
        </p:nvSpPr>
        <p:spPr>
          <a:xfrm flipH="1" flipV="1">
            <a:off x="4212089" y="5868051"/>
            <a:ext cx="237636" cy="58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ight Arrow 71"/>
          <p:cNvSpPr/>
          <p:nvPr/>
        </p:nvSpPr>
        <p:spPr>
          <a:xfrm flipH="1">
            <a:off x="5727762" y="5813263"/>
            <a:ext cx="779487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ight Arrow 72"/>
          <p:cNvSpPr/>
          <p:nvPr/>
        </p:nvSpPr>
        <p:spPr>
          <a:xfrm>
            <a:off x="6945899" y="5868051"/>
            <a:ext cx="28364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ight Arrow 78"/>
          <p:cNvSpPr/>
          <p:nvPr/>
        </p:nvSpPr>
        <p:spPr>
          <a:xfrm>
            <a:off x="4562201" y="5987301"/>
            <a:ext cx="405424" cy="7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4" name="Group 23"/>
          <p:cNvGrpSpPr/>
          <p:nvPr/>
        </p:nvGrpSpPr>
        <p:grpSpPr>
          <a:xfrm>
            <a:off x="632478" y="5730285"/>
            <a:ext cx="6238252" cy="353184"/>
            <a:chOff x="1600675" y="5547312"/>
            <a:chExt cx="6238252" cy="353184"/>
          </a:xfrm>
        </p:grpSpPr>
        <p:sp>
          <p:nvSpPr>
            <p:cNvPr id="71" name="Right Arrow 70"/>
            <p:cNvSpPr/>
            <p:nvPr/>
          </p:nvSpPr>
          <p:spPr>
            <a:xfrm>
              <a:off x="6057116" y="5570146"/>
              <a:ext cx="405424" cy="25984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Right Arrow 77"/>
            <p:cNvSpPr/>
            <p:nvPr/>
          </p:nvSpPr>
          <p:spPr>
            <a:xfrm>
              <a:off x="7402883" y="5847252"/>
              <a:ext cx="436044" cy="53244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00675" y="5547312"/>
              <a:ext cx="411480" cy="9228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45176" y="5553262"/>
              <a:ext cx="295798" cy="752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4105" y="5363499"/>
            <a:ext cx="6846220" cy="342111"/>
            <a:chOff x="1512302" y="5168949"/>
            <a:chExt cx="6846220" cy="342111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2302" y="5168949"/>
              <a:ext cx="3429765" cy="34018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28757" y="5170874"/>
              <a:ext cx="3429765" cy="340186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430293" y="3768122"/>
            <a:ext cx="6846220" cy="342111"/>
            <a:chOff x="1512302" y="5168949"/>
            <a:chExt cx="6846220" cy="342111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2302" y="5168949"/>
              <a:ext cx="3429765" cy="340186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28757" y="5170874"/>
              <a:ext cx="3429765" cy="340186"/>
            </a:xfrm>
            <a:prstGeom prst="rect">
              <a:avLst/>
            </a:prstGeom>
          </p:spPr>
        </p:pic>
      </p:grpSp>
      <p:sp>
        <p:nvSpPr>
          <p:cNvPr id="95" name="4-Point Star 94"/>
          <p:cNvSpPr/>
          <p:nvPr/>
        </p:nvSpPr>
        <p:spPr>
          <a:xfrm>
            <a:off x="725603" y="4812674"/>
            <a:ext cx="279659" cy="307428"/>
          </a:xfrm>
          <a:prstGeom prst="star4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4-Point Star 96"/>
          <p:cNvSpPr/>
          <p:nvPr/>
        </p:nvSpPr>
        <p:spPr>
          <a:xfrm>
            <a:off x="2973020" y="4930349"/>
            <a:ext cx="279659" cy="307428"/>
          </a:xfrm>
          <a:prstGeom prst="star4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4-Point Star 98"/>
          <p:cNvSpPr/>
          <p:nvPr/>
        </p:nvSpPr>
        <p:spPr>
          <a:xfrm>
            <a:off x="5137488" y="4884047"/>
            <a:ext cx="279659" cy="307428"/>
          </a:xfrm>
          <a:prstGeom prst="star4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4-Point Star 100"/>
          <p:cNvSpPr/>
          <p:nvPr/>
        </p:nvSpPr>
        <p:spPr>
          <a:xfrm>
            <a:off x="1479886" y="4837749"/>
            <a:ext cx="279659" cy="307428"/>
          </a:xfrm>
          <a:prstGeom prst="star4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4-Point Star 102"/>
          <p:cNvSpPr/>
          <p:nvPr/>
        </p:nvSpPr>
        <p:spPr>
          <a:xfrm>
            <a:off x="2556328" y="4872474"/>
            <a:ext cx="279659" cy="307428"/>
          </a:xfrm>
          <a:prstGeom prst="star4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4-Point Star 104"/>
          <p:cNvSpPr/>
          <p:nvPr/>
        </p:nvSpPr>
        <p:spPr>
          <a:xfrm>
            <a:off x="3887424" y="4860904"/>
            <a:ext cx="279659" cy="307428"/>
          </a:xfrm>
          <a:prstGeom prst="star4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99775" y="3193365"/>
            <a:ext cx="6073661" cy="671544"/>
            <a:chOff x="1667972" y="2998815"/>
            <a:chExt cx="6073661" cy="671544"/>
          </a:xfrm>
        </p:grpSpPr>
        <p:sp>
          <p:nvSpPr>
            <p:cNvPr id="51" name="Lightning Bolt 50"/>
            <p:cNvSpPr/>
            <p:nvPr/>
          </p:nvSpPr>
          <p:spPr>
            <a:xfrm rot="1776391">
              <a:off x="7473370" y="3001443"/>
              <a:ext cx="268263" cy="563512"/>
            </a:xfrm>
            <a:prstGeom prst="lightningBolt">
              <a:avLst/>
            </a:prstGeom>
            <a:noFill/>
            <a:ln w="22225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Lightning Bolt 93"/>
            <p:cNvSpPr/>
            <p:nvPr/>
          </p:nvSpPr>
          <p:spPr>
            <a:xfrm rot="1776391">
              <a:off x="1667972" y="2998815"/>
              <a:ext cx="268263" cy="563512"/>
            </a:xfrm>
            <a:prstGeom prst="lightningBolt">
              <a:avLst/>
            </a:prstGeom>
            <a:noFill/>
            <a:ln w="22225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Lightning Bolt 95"/>
            <p:cNvSpPr/>
            <p:nvPr/>
          </p:nvSpPr>
          <p:spPr>
            <a:xfrm rot="1776391">
              <a:off x="3915389" y="3070190"/>
              <a:ext cx="268263" cy="563512"/>
            </a:xfrm>
            <a:prstGeom prst="lightningBolt">
              <a:avLst/>
            </a:prstGeom>
            <a:noFill/>
            <a:ln w="22225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Lightning Bolt 97"/>
            <p:cNvSpPr/>
            <p:nvPr/>
          </p:nvSpPr>
          <p:spPr>
            <a:xfrm rot="1776391">
              <a:off x="6079857" y="3070188"/>
              <a:ext cx="268263" cy="563512"/>
            </a:xfrm>
            <a:prstGeom prst="lightningBolt">
              <a:avLst/>
            </a:prstGeom>
            <a:noFill/>
            <a:ln w="22225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Lightning Bolt 99"/>
            <p:cNvSpPr/>
            <p:nvPr/>
          </p:nvSpPr>
          <p:spPr>
            <a:xfrm rot="1776391">
              <a:off x="2422255" y="3023890"/>
              <a:ext cx="268263" cy="563512"/>
            </a:xfrm>
            <a:prstGeom prst="lightningBolt">
              <a:avLst/>
            </a:prstGeom>
            <a:noFill/>
            <a:ln w="22225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Lightning Bolt 101"/>
            <p:cNvSpPr/>
            <p:nvPr/>
          </p:nvSpPr>
          <p:spPr>
            <a:xfrm rot="1776391">
              <a:off x="3498697" y="3023890"/>
              <a:ext cx="268263" cy="563512"/>
            </a:xfrm>
            <a:prstGeom prst="lightningBolt">
              <a:avLst/>
            </a:prstGeom>
            <a:noFill/>
            <a:ln w="22225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Lightning Bolt 103"/>
            <p:cNvSpPr/>
            <p:nvPr/>
          </p:nvSpPr>
          <p:spPr>
            <a:xfrm rot="1776391">
              <a:off x="4829793" y="3047045"/>
              <a:ext cx="268263" cy="563512"/>
            </a:xfrm>
            <a:prstGeom prst="lightningBolt">
              <a:avLst/>
            </a:prstGeom>
            <a:noFill/>
            <a:ln w="22225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Lightning Bolt 105"/>
            <p:cNvSpPr/>
            <p:nvPr/>
          </p:nvSpPr>
          <p:spPr>
            <a:xfrm rot="1776391">
              <a:off x="6382727" y="3106847"/>
              <a:ext cx="268263" cy="563512"/>
            </a:xfrm>
            <a:prstGeom prst="lightningBolt">
              <a:avLst/>
            </a:prstGeom>
            <a:noFill/>
            <a:ln w="22225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7" name="4-Point Star 106"/>
          <p:cNvSpPr/>
          <p:nvPr/>
        </p:nvSpPr>
        <p:spPr>
          <a:xfrm>
            <a:off x="5440358" y="4920706"/>
            <a:ext cx="279659" cy="307428"/>
          </a:xfrm>
          <a:prstGeom prst="star4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25922" y="3730825"/>
            <a:ext cx="72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DNA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7355970" y="4211252"/>
            <a:ext cx="99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Gener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7359040" y="5006809"/>
            <a:ext cx="138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Brudd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810274" y="5255268"/>
            <a:ext cx="80026" cy="36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ctangle 59"/>
          <p:cNvSpPr/>
          <p:nvPr/>
        </p:nvSpPr>
        <p:spPr>
          <a:xfrm>
            <a:off x="1591324" y="5312418"/>
            <a:ext cx="80026" cy="36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ctangle 60"/>
          <p:cNvSpPr/>
          <p:nvPr/>
        </p:nvSpPr>
        <p:spPr>
          <a:xfrm>
            <a:off x="2629549" y="5407668"/>
            <a:ext cx="80026" cy="36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ctangle 62"/>
          <p:cNvSpPr/>
          <p:nvPr/>
        </p:nvSpPr>
        <p:spPr>
          <a:xfrm>
            <a:off x="3134374" y="5274318"/>
            <a:ext cx="80026" cy="36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ctangle 63"/>
          <p:cNvSpPr/>
          <p:nvPr/>
        </p:nvSpPr>
        <p:spPr>
          <a:xfrm>
            <a:off x="5248924" y="5407668"/>
            <a:ext cx="80026" cy="36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ctangle 64"/>
          <p:cNvSpPr/>
          <p:nvPr/>
        </p:nvSpPr>
        <p:spPr>
          <a:xfrm>
            <a:off x="3943999" y="5312418"/>
            <a:ext cx="80026" cy="36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ctangle 65"/>
          <p:cNvSpPr/>
          <p:nvPr/>
        </p:nvSpPr>
        <p:spPr>
          <a:xfrm>
            <a:off x="5572774" y="5302893"/>
            <a:ext cx="80026" cy="36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ctangle 66"/>
          <p:cNvSpPr/>
          <p:nvPr/>
        </p:nvSpPr>
        <p:spPr>
          <a:xfrm>
            <a:off x="6601474" y="5398143"/>
            <a:ext cx="80026" cy="36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TextBox 73"/>
          <p:cNvSpPr txBox="1"/>
          <p:nvPr/>
        </p:nvSpPr>
        <p:spPr>
          <a:xfrm>
            <a:off x="7387615" y="5664034"/>
            <a:ext cx="138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Mutasjoner</a:t>
            </a:r>
            <a:endParaRPr lang="nb-NO" dirty="0"/>
          </a:p>
        </p:txBody>
      </p:sp>
      <p:sp>
        <p:nvSpPr>
          <p:cNvPr id="76" name="TextBox 75"/>
          <p:cNvSpPr txBox="1"/>
          <p:nvPr/>
        </p:nvSpPr>
        <p:spPr>
          <a:xfrm flipH="1">
            <a:off x="7081963" y="6477038"/>
            <a:ext cx="185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Mutagenese</a:t>
            </a:r>
            <a:endParaRPr lang="nb-NO" dirty="0"/>
          </a:p>
        </p:txBody>
      </p:sp>
      <p:sp>
        <p:nvSpPr>
          <p:cNvPr id="85" name="Oval 84"/>
          <p:cNvSpPr/>
          <p:nvPr/>
        </p:nvSpPr>
        <p:spPr>
          <a:xfrm>
            <a:off x="7630515" y="914400"/>
            <a:ext cx="105104" cy="123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782915" y="1066800"/>
            <a:ext cx="105104" cy="123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935315" y="1219200"/>
            <a:ext cx="105104" cy="123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087715" y="1371600"/>
            <a:ext cx="105104" cy="123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392515" y="1676400"/>
            <a:ext cx="105104" cy="123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3125949" y="4358693"/>
            <a:ext cx="259264" cy="111216"/>
          </a:xfrm>
          <a:prstGeom prst="rightArrow">
            <a:avLst>
              <a:gd name="adj1" fmla="val 50000"/>
              <a:gd name="adj2" fmla="val 60381"/>
            </a:avLst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ight Arrow 91"/>
          <p:cNvSpPr/>
          <p:nvPr/>
        </p:nvSpPr>
        <p:spPr>
          <a:xfrm>
            <a:off x="2967199" y="4168193"/>
            <a:ext cx="259264" cy="111216"/>
          </a:xfrm>
          <a:prstGeom prst="rightArrow">
            <a:avLst>
              <a:gd name="adj1" fmla="val 50000"/>
              <a:gd name="adj2" fmla="val 60381"/>
            </a:avLst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1601644" y="5398143"/>
            <a:ext cx="99087" cy="247787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649195" y="5435043"/>
            <a:ext cx="99087" cy="247787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3140088" y="5406162"/>
            <a:ext cx="99087" cy="247787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948610" y="5396537"/>
            <a:ext cx="99087" cy="247787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238399" y="5454293"/>
            <a:ext cx="99087" cy="247787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536783" y="5406168"/>
            <a:ext cx="99087" cy="247787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585938" y="5425418"/>
            <a:ext cx="99087" cy="247787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5" grpId="0" animBg="1"/>
      <p:bldP spid="97" grpId="0" animBg="1"/>
      <p:bldP spid="99" grpId="0" animBg="1"/>
      <p:bldP spid="101" grpId="0" animBg="1"/>
      <p:bldP spid="103" grpId="0" animBg="1"/>
      <p:bldP spid="105" grpId="0" animBg="1"/>
      <p:bldP spid="107" grpId="0" animBg="1"/>
      <p:bldP spid="9" grpId="0"/>
      <p:bldP spid="10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12818"/>
            <a:ext cx="8229600" cy="4525962"/>
          </a:xfrm>
        </p:spPr>
        <p:txBody>
          <a:bodyPr/>
          <a:lstStyle/>
          <a:p>
            <a:r>
              <a:rPr lang="nb-NO" dirty="0" smtClean="0"/>
              <a:t>Innføring av nye gener </a:t>
            </a:r>
          </a:p>
          <a:p>
            <a:pPr lvl="1"/>
            <a:r>
              <a:rPr lang="nb-NO" dirty="0" smtClean="0"/>
              <a:t>Tilfeldig og uforutsigbar plassering blant plantens egne </a:t>
            </a:r>
            <a:r>
              <a:rPr lang="nb-NO" dirty="0" smtClean="0"/>
              <a:t>gener</a:t>
            </a:r>
          </a:p>
          <a:p>
            <a:pPr lvl="1"/>
            <a:r>
              <a:rPr lang="nb-NO" dirty="0" err="1" smtClean="0"/>
              <a:t>Tilleggsgener</a:t>
            </a:r>
            <a:r>
              <a:rPr lang="nb-NO" dirty="0" smtClean="0"/>
              <a:t> (</a:t>
            </a:r>
            <a:r>
              <a:rPr lang="nb-NO" dirty="0" err="1" smtClean="0"/>
              <a:t>antibiotikaresistens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Genmodifiserte, transgene </a:t>
            </a:r>
            <a:r>
              <a:rPr lang="nb-NO" dirty="0" smtClean="0"/>
              <a:t>planter </a:t>
            </a:r>
            <a:endParaRPr lang="nb-NO" dirty="0"/>
          </a:p>
        </p:txBody>
      </p:sp>
      <p:sp>
        <p:nvSpPr>
          <p:cNvPr id="46" name="Rectangle 45"/>
          <p:cNvSpPr/>
          <p:nvPr/>
        </p:nvSpPr>
        <p:spPr>
          <a:xfrm rot="5400000">
            <a:off x="7388435" y="3381389"/>
            <a:ext cx="1937657" cy="143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7423606" y="2233914"/>
            <a:ext cx="1373156" cy="2384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7" name="Group 46"/>
          <p:cNvGrpSpPr/>
          <p:nvPr/>
        </p:nvGrpSpPr>
        <p:grpSpPr>
          <a:xfrm>
            <a:off x="983857" y="3607962"/>
            <a:ext cx="6846220" cy="342111"/>
            <a:chOff x="1512302" y="5168949"/>
            <a:chExt cx="6846220" cy="342111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2302" y="5168949"/>
              <a:ext cx="3429765" cy="34018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28757" y="5170874"/>
              <a:ext cx="3429765" cy="340186"/>
            </a:xfrm>
            <a:prstGeom prst="rect">
              <a:avLst/>
            </a:prstGeom>
          </p:spPr>
        </p:pic>
      </p:grpSp>
      <p:cxnSp>
        <p:nvCxnSpPr>
          <p:cNvPr id="12" name="Straight Arrow Connector 11"/>
          <p:cNvCxnSpPr/>
          <p:nvPr/>
        </p:nvCxnSpPr>
        <p:spPr>
          <a:xfrm>
            <a:off x="3660439" y="4140735"/>
            <a:ext cx="0" cy="457200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1160679" y="3270027"/>
            <a:ext cx="6212597" cy="337935"/>
            <a:chOff x="932298" y="2740869"/>
            <a:chExt cx="6212597" cy="337935"/>
          </a:xfrm>
        </p:grpSpPr>
        <p:sp>
          <p:nvSpPr>
            <p:cNvPr id="56" name="Right Arrow 55"/>
            <p:cNvSpPr/>
            <p:nvPr/>
          </p:nvSpPr>
          <p:spPr>
            <a:xfrm>
              <a:off x="932298" y="2763729"/>
              <a:ext cx="400915" cy="108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2094647" y="2766926"/>
              <a:ext cx="861606" cy="2115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1498035" y="2937881"/>
              <a:ext cx="513199" cy="10656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493529" y="2740869"/>
              <a:ext cx="3651366" cy="337935"/>
              <a:chOff x="4549987" y="5827677"/>
              <a:chExt cx="3651366" cy="337935"/>
            </a:xfrm>
            <a:solidFill>
              <a:schemeClr val="bg1"/>
            </a:solidFill>
          </p:grpSpPr>
          <p:sp>
            <p:nvSpPr>
              <p:cNvPr id="61" name="Right Arrow 60"/>
              <p:cNvSpPr/>
              <p:nvPr/>
            </p:nvSpPr>
            <p:spPr>
              <a:xfrm flipH="1">
                <a:off x="4549987" y="5851985"/>
                <a:ext cx="365923" cy="156655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2" name="Right Arrow 61"/>
              <p:cNvSpPr/>
              <p:nvPr/>
            </p:nvSpPr>
            <p:spPr>
              <a:xfrm flipH="1" flipV="1">
                <a:off x="5183899" y="5868992"/>
                <a:ext cx="237636" cy="85009"/>
              </a:xfrm>
              <a:prstGeom prst="rightArrow">
                <a:avLst/>
              </a:prstGeom>
              <a:no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3" name="Right Arrow 62"/>
              <p:cNvSpPr/>
              <p:nvPr/>
            </p:nvSpPr>
            <p:spPr>
              <a:xfrm>
                <a:off x="6058210" y="5838194"/>
                <a:ext cx="405424" cy="195222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4" name="Right Arrow 63"/>
              <p:cNvSpPr/>
              <p:nvPr/>
            </p:nvSpPr>
            <p:spPr>
              <a:xfrm flipH="1">
                <a:off x="6699572" y="5827677"/>
                <a:ext cx="779487" cy="137160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5" name="Right Arrow 64"/>
              <p:cNvSpPr/>
              <p:nvPr/>
            </p:nvSpPr>
            <p:spPr>
              <a:xfrm>
                <a:off x="7917709" y="5882465"/>
                <a:ext cx="283644" cy="45719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6" name="Right Arrow 65"/>
              <p:cNvSpPr/>
              <p:nvPr/>
            </p:nvSpPr>
            <p:spPr>
              <a:xfrm>
                <a:off x="7486164" y="6051479"/>
                <a:ext cx="436044" cy="114133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7" name="Right Arrow 66"/>
              <p:cNvSpPr/>
              <p:nvPr/>
            </p:nvSpPr>
            <p:spPr>
              <a:xfrm>
                <a:off x="5534011" y="6001715"/>
                <a:ext cx="405424" cy="72925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995633" y="4819480"/>
            <a:ext cx="7252617" cy="1485664"/>
            <a:chOff x="995633" y="4183945"/>
            <a:chExt cx="7252617" cy="1485664"/>
          </a:xfrm>
        </p:grpSpPr>
        <p:grpSp>
          <p:nvGrpSpPr>
            <p:cNvPr id="9" name="Group 8"/>
            <p:cNvGrpSpPr/>
            <p:nvPr/>
          </p:nvGrpSpPr>
          <p:grpSpPr>
            <a:xfrm>
              <a:off x="995633" y="4183945"/>
              <a:ext cx="6846220" cy="1032241"/>
              <a:chOff x="995633" y="4183945"/>
              <a:chExt cx="6846220" cy="103224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995633" y="4462142"/>
                <a:ext cx="6846220" cy="342111"/>
                <a:chOff x="1512302" y="5168949"/>
                <a:chExt cx="6846220" cy="342111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512302" y="5168949"/>
                  <a:ext cx="3429765" cy="340186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928757" y="5170874"/>
                  <a:ext cx="3429765" cy="340186"/>
                </a:xfrm>
                <a:prstGeom prst="rect">
                  <a:avLst/>
                </a:prstGeom>
              </p:spPr>
            </p:pic>
          </p:grpSp>
          <p:grpSp>
            <p:nvGrpSpPr>
              <p:cNvPr id="5" name="Group 4"/>
              <p:cNvGrpSpPr/>
              <p:nvPr/>
            </p:nvGrpSpPr>
            <p:grpSpPr>
              <a:xfrm>
                <a:off x="3062954" y="4183945"/>
                <a:ext cx="1340578" cy="1032241"/>
                <a:chOff x="3062954" y="5014262"/>
                <a:chExt cx="1340578" cy="1032241"/>
              </a:xfrm>
            </p:grpSpPr>
            <p:sp>
              <p:nvSpPr>
                <p:cNvPr id="7" name="Left Brace 6"/>
                <p:cNvSpPr/>
                <p:nvPr/>
              </p:nvSpPr>
              <p:spPr>
                <a:xfrm rot="5389155">
                  <a:off x="3565888" y="4636395"/>
                  <a:ext cx="257475" cy="1013209"/>
                </a:xfrm>
                <a:prstGeom prst="leftBrace">
                  <a:avLst>
                    <a:gd name="adj1" fmla="val 52107"/>
                    <a:gd name="adj2" fmla="val 52972"/>
                  </a:avLst>
                </a:prstGeom>
                <a:ln w="28575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ight Arrow 14"/>
                <p:cNvSpPr/>
                <p:nvPr/>
              </p:nvSpPr>
              <p:spPr>
                <a:xfrm>
                  <a:off x="4029342" y="5782643"/>
                  <a:ext cx="237636" cy="58062"/>
                </a:xfrm>
                <a:prstGeom prst="rightArrow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26" name="Right Arrow 25"/>
                <p:cNvSpPr/>
                <p:nvPr/>
              </p:nvSpPr>
              <p:spPr>
                <a:xfrm>
                  <a:off x="3437027" y="5931035"/>
                  <a:ext cx="477590" cy="115468"/>
                </a:xfrm>
                <a:prstGeom prst="rightArrow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27" name="Right Arrow 26"/>
                <p:cNvSpPr/>
                <p:nvPr/>
              </p:nvSpPr>
              <p:spPr>
                <a:xfrm flipH="1" flipV="1">
                  <a:off x="3067273" y="5775937"/>
                  <a:ext cx="369754" cy="45719"/>
                </a:xfrm>
                <a:prstGeom prst="rightArrow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3062954" y="5117849"/>
                  <a:ext cx="1340578" cy="664100"/>
                  <a:chOff x="4511039" y="4496176"/>
                  <a:chExt cx="1474636" cy="664100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4511039" y="4628509"/>
                    <a:ext cx="1474636" cy="3978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4572001" y="4496176"/>
                    <a:ext cx="1392364" cy="664100"/>
                    <a:chOff x="8313547" y="3961054"/>
                    <a:chExt cx="886422" cy="468346"/>
                  </a:xfrm>
                </p:grpSpPr>
                <p:pic>
                  <p:nvPicPr>
                    <p:cNvPr id="36" name="Picture 35"/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1748"/>
                    <a:stretch/>
                  </p:blipFill>
                  <p:spPr>
                    <a:xfrm rot="1872278">
                      <a:off x="8313547" y="4000803"/>
                      <a:ext cx="492972" cy="42859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/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r="13608" b="24838"/>
                    <a:stretch/>
                  </p:blipFill>
                  <p:spPr>
                    <a:xfrm rot="1872278">
                      <a:off x="8717391" y="3961054"/>
                      <a:ext cx="482578" cy="322142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18485" y="4472528"/>
              <a:ext cx="3429765" cy="340186"/>
            </a:xfrm>
            <a:prstGeom prst="rect">
              <a:avLst/>
            </a:prstGeom>
          </p:spPr>
        </p:pic>
        <p:sp>
          <p:nvSpPr>
            <p:cNvPr id="69" name="Right Arrow 68"/>
            <p:cNvSpPr/>
            <p:nvPr/>
          </p:nvSpPr>
          <p:spPr>
            <a:xfrm>
              <a:off x="1101631" y="5354534"/>
              <a:ext cx="400915" cy="108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2263980" y="5357731"/>
              <a:ext cx="861606" cy="21151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1667368" y="5528686"/>
              <a:ext cx="513199" cy="10656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577262" y="5331674"/>
              <a:ext cx="3651366" cy="337935"/>
              <a:chOff x="4549987" y="5827677"/>
              <a:chExt cx="3651366" cy="337935"/>
            </a:xfrm>
            <a:solidFill>
              <a:schemeClr val="bg1"/>
            </a:solidFill>
          </p:grpSpPr>
          <p:sp>
            <p:nvSpPr>
              <p:cNvPr id="73" name="Right Arrow 72"/>
              <p:cNvSpPr/>
              <p:nvPr/>
            </p:nvSpPr>
            <p:spPr>
              <a:xfrm flipH="1">
                <a:off x="4549987" y="5851985"/>
                <a:ext cx="365923" cy="156655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4" name="Right Arrow 73"/>
              <p:cNvSpPr/>
              <p:nvPr/>
            </p:nvSpPr>
            <p:spPr>
              <a:xfrm flipH="1" flipV="1">
                <a:off x="5183899" y="5868992"/>
                <a:ext cx="237636" cy="85009"/>
              </a:xfrm>
              <a:prstGeom prst="rightArrow">
                <a:avLst/>
              </a:prstGeom>
              <a:no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5" name="Right Arrow 74"/>
              <p:cNvSpPr/>
              <p:nvPr/>
            </p:nvSpPr>
            <p:spPr>
              <a:xfrm>
                <a:off x="6058210" y="5838194"/>
                <a:ext cx="405424" cy="195222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6" name="Right Arrow 75"/>
              <p:cNvSpPr/>
              <p:nvPr/>
            </p:nvSpPr>
            <p:spPr>
              <a:xfrm flipH="1">
                <a:off x="6699572" y="5827677"/>
                <a:ext cx="779487" cy="137160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7" name="Right Arrow 76"/>
              <p:cNvSpPr/>
              <p:nvPr/>
            </p:nvSpPr>
            <p:spPr>
              <a:xfrm>
                <a:off x="7917709" y="5882465"/>
                <a:ext cx="283644" cy="45719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8" name="Right Arrow 77"/>
              <p:cNvSpPr/>
              <p:nvPr/>
            </p:nvSpPr>
            <p:spPr>
              <a:xfrm>
                <a:off x="7486164" y="6051479"/>
                <a:ext cx="436044" cy="114133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9" name="Right Arrow 78"/>
              <p:cNvSpPr/>
              <p:nvPr/>
            </p:nvSpPr>
            <p:spPr>
              <a:xfrm>
                <a:off x="5534011" y="6001715"/>
                <a:ext cx="405424" cy="72925"/>
              </a:xfrm>
              <a:prstGeom prst="rightArrow">
                <a:avLst/>
              </a:prstGeom>
              <a:grpFill/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Usikkerhet </a:t>
            </a:r>
            <a:r>
              <a:rPr lang="nb-NO" dirty="0" err="1" smtClean="0"/>
              <a:t>mhp</a:t>
            </a:r>
            <a:r>
              <a:rPr lang="nb-NO" dirty="0" smtClean="0"/>
              <a:t> effekt for helse og miljø</a:t>
            </a:r>
          </a:p>
          <a:p>
            <a:r>
              <a:rPr lang="nb-NO" dirty="0" smtClean="0"/>
              <a:t>Kostnadskrevende dokumentasjon</a:t>
            </a:r>
          </a:p>
          <a:p>
            <a:r>
              <a:rPr lang="nb-NO" dirty="0" smtClean="0"/>
              <a:t>Store markeder</a:t>
            </a:r>
          </a:p>
          <a:p>
            <a:r>
              <a:rPr lang="nb-NO" dirty="0" smtClean="0"/>
              <a:t>Ensidighet i modifikasjonene</a:t>
            </a:r>
          </a:p>
          <a:p>
            <a:pPr lvl="1"/>
            <a:r>
              <a:rPr lang="nb-NO" dirty="0" smtClean="0"/>
              <a:t>sprøytemiddelresistens </a:t>
            </a:r>
          </a:p>
          <a:p>
            <a:pPr lvl="1"/>
            <a:r>
              <a:rPr lang="nb-NO" dirty="0" smtClean="0"/>
              <a:t>insekttoksin</a:t>
            </a:r>
            <a:endParaRPr lang="en-US" dirty="0"/>
          </a:p>
          <a:p>
            <a:r>
              <a:rPr lang="nb-NO" dirty="0" smtClean="0"/>
              <a:t> Multinasjonale selskaper</a:t>
            </a:r>
          </a:p>
          <a:p>
            <a:endParaRPr lang="nb-NO" dirty="0"/>
          </a:p>
          <a:p>
            <a:endParaRPr lang="nb-NO" dirty="0"/>
          </a:p>
          <a:p>
            <a:pPr lvl="1"/>
            <a:endParaRPr lang="nb-NO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Europeisk skepsis mot transgene planter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297"/>
            <a:ext cx="9170191" cy="5379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52816" y="3054096"/>
            <a:ext cx="1091184" cy="908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135379" y="3095785"/>
            <a:ext cx="255023" cy="251901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821179" y="3088165"/>
            <a:ext cx="255023" cy="251901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127759" y="3332005"/>
            <a:ext cx="255023" cy="251901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4585095" y="6113226"/>
            <a:ext cx="336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- mais, bomull, soya 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3474720" y="5761120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- </a:t>
            </a:r>
            <a:r>
              <a:rPr lang="nb-NO" dirty="0" err="1" smtClean="0"/>
              <a:t>herbisidresistens</a:t>
            </a:r>
            <a:r>
              <a:rPr lang="nb-NO" dirty="0" smtClean="0"/>
              <a:t>, insekttoksin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40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Ikke </a:t>
            </a:r>
            <a:r>
              <a:rPr lang="nb-NO" dirty="0"/>
              <a:t>fremmed DNA</a:t>
            </a:r>
          </a:p>
          <a:p>
            <a:r>
              <a:rPr lang="nb-NO" dirty="0" smtClean="0"/>
              <a:t>Målrettet gjenkjenning og kutting av DNA</a:t>
            </a:r>
          </a:p>
          <a:p>
            <a:r>
              <a:rPr lang="nb-NO" dirty="0" smtClean="0"/>
              <a:t>Upresis </a:t>
            </a:r>
            <a:r>
              <a:rPr lang="nb-NO" dirty="0"/>
              <a:t>reparasjon av kutt fører til mutasjoner </a:t>
            </a:r>
            <a:endParaRPr lang="nb-NO" dirty="0" smtClean="0"/>
          </a:p>
          <a:p>
            <a:r>
              <a:rPr lang="nb-NO" dirty="0" smtClean="0"/>
              <a:t>CRISPR-introdusert mutasjon ansvarlig for fenotype</a:t>
            </a:r>
            <a:endParaRPr lang="en-US" dirty="0"/>
          </a:p>
          <a:p>
            <a:r>
              <a:rPr lang="nb-NO" dirty="0"/>
              <a:t>R</a:t>
            </a:r>
            <a:r>
              <a:rPr lang="nb-NO" dirty="0" smtClean="0"/>
              <a:t>edusert behov for kontrollsystemer</a:t>
            </a:r>
            <a:endParaRPr lang="nb-NO" dirty="0"/>
          </a:p>
          <a:p>
            <a:r>
              <a:rPr lang="nb-NO" dirty="0" smtClean="0"/>
              <a:t>Billigere</a:t>
            </a:r>
          </a:p>
          <a:p>
            <a:r>
              <a:rPr lang="nb-NO" dirty="0"/>
              <a:t>Demokratiserende</a:t>
            </a:r>
            <a:endParaRPr lang="nb-NO" dirty="0" smtClean="0"/>
          </a:p>
          <a:p>
            <a:r>
              <a:rPr lang="nb-NO" dirty="0" smtClean="0"/>
              <a:t>Lokal tilpasning mulig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Genredigering</a:t>
            </a:r>
            <a:r>
              <a:rPr lang="nb-NO" dirty="0" smtClean="0"/>
              <a:t> – svarer på kritikk</a:t>
            </a:r>
            <a:endParaRPr lang="en-US" dirty="0"/>
          </a:p>
        </p:txBody>
      </p:sp>
      <p:pic>
        <p:nvPicPr>
          <p:cNvPr id="4" name="Picture 2" descr="Emmanuelle Charpentier (L) and Jennifer Dou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55" y="4614739"/>
            <a:ext cx="3852545" cy="21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67676" y="6340178"/>
            <a:ext cx="246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Charpentier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Doudna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mitt1">
  <a:themeElements>
    <a:clrScheme name="Grønn-Gul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Menneskelig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nneskelig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mitt1" id="{8DA2F0F7-AE8B-4A1B-94D7-E378B178FF2D}" vid="{4CD5D720-25E7-4C7D-B9BA-ABDBD27E8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de6e283-f6b6-4558-8465-801ca12670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CCB1BA9365C54B9C3EB9E23C1B2633" ma:contentTypeVersion="15" ma:contentTypeDescription="Opprett et nytt dokument." ma:contentTypeScope="" ma:versionID="a1451fcf3f761e36e08ecd1864195a99">
  <xsd:schema xmlns:xsd="http://www.w3.org/2001/XMLSchema" xmlns:xs="http://www.w3.org/2001/XMLSchema" xmlns:p="http://schemas.microsoft.com/office/2006/metadata/properties" xmlns:ns3="9de6e283-f6b6-4558-8465-801ca1267013" xmlns:ns4="421202cc-cfcf-450e-a55d-9487af6c1599" targetNamespace="http://schemas.microsoft.com/office/2006/metadata/properties" ma:root="true" ma:fieldsID="bd34ec1b76893baee9bd1f4f9ac158b4" ns3:_="" ns4:_="">
    <xsd:import namespace="9de6e283-f6b6-4558-8465-801ca1267013"/>
    <xsd:import namespace="421202cc-cfcf-450e-a55d-9487af6c15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6e283-f6b6-4558-8465-801ca1267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202cc-cfcf-450e-a55d-9487af6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2706F0-97D7-442C-9A3B-E5C53A13690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de6e283-f6b6-4558-8465-801ca1267013"/>
    <ds:schemaRef ds:uri="http://schemas.microsoft.com/office/2006/documentManagement/types"/>
    <ds:schemaRef ds:uri="421202cc-cfcf-450e-a55d-9487af6c159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65A065-02DF-488A-A118-E18F490267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01BB7B-92FB-4BF5-9181-2C87F72703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e6e283-f6b6-4558-8465-801ca1267013"/>
    <ds:schemaRef ds:uri="421202cc-cfcf-450e-a55d-9487af6c15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Themmitt1</Template>
  <TotalTime>13008</TotalTime>
  <Words>741</Words>
  <Application>Microsoft Office PowerPoint</Application>
  <PresentationFormat>On-screen Show (4:3)</PresentationFormat>
  <Paragraphs>157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Georgia</vt:lpstr>
      <vt:lpstr>Lucida Sans Unicode</vt:lpstr>
      <vt:lpstr>Times New Roman</vt:lpstr>
      <vt:lpstr>Verdana</vt:lpstr>
      <vt:lpstr>Wingdings 2</vt:lpstr>
      <vt:lpstr>Wingdings 3</vt:lpstr>
      <vt:lpstr>Themmitt1</vt:lpstr>
      <vt:lpstr>Genredigering av planter – håpet for et bærekraftig landbruk? </vt:lpstr>
      <vt:lpstr>Utfordringer</vt:lpstr>
      <vt:lpstr>Genredigering</vt:lpstr>
      <vt:lpstr>Tradisjonell planteforedling </vt:lpstr>
      <vt:lpstr>Tradisjonell planteforedling </vt:lpstr>
      <vt:lpstr>Genmodifiserte, transgene planter </vt:lpstr>
      <vt:lpstr>Europeisk skepsis mot transgene planter</vt:lpstr>
      <vt:lpstr>PowerPoint Presentation</vt:lpstr>
      <vt:lpstr>Genredigering – svarer på kritikk</vt:lpstr>
      <vt:lpstr>CRISPR-Cas9 –  målrettet kutting av DNA</vt:lpstr>
      <vt:lpstr>PowerPoint Presentation</vt:lpstr>
      <vt:lpstr>EASAC – om genredigering</vt:lpstr>
      <vt:lpstr>PowerPoint Presentation</vt:lpstr>
      <vt:lpstr>PowerPoint Presentation</vt:lpstr>
      <vt:lpstr>CRISPR database </vt:lpstr>
      <vt:lpstr>PowerPoint Presentation</vt:lpstr>
      <vt:lpstr>Genredigering på viktige arter</vt:lpstr>
      <vt:lpstr>Økt vekst og avkastning</vt:lpstr>
      <vt:lpstr>Biotisk stress toleranse</vt:lpstr>
      <vt:lpstr>Abiotisk stress toleranse</vt:lpstr>
      <vt:lpstr>Produktkvalitet</vt:lpstr>
      <vt:lpstr>Til debatt: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Genredigedering</dc:title>
  <dc:creator>Reidunn Aalen</dc:creator>
  <cp:lastModifiedBy>Reidunn Birgitta Aalen</cp:lastModifiedBy>
  <cp:revision>211</cp:revision>
  <dcterms:created xsi:type="dcterms:W3CDTF">2020-09-28T04:12:30Z</dcterms:created>
  <dcterms:modified xsi:type="dcterms:W3CDTF">2023-01-21T16:27:08Z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0x01010032CCB1BA9365C54B9C3EB9E23C1B2633</vt:lpwstr>
  </property>
</Properties>
</file>