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262" r:id="rId3"/>
    <p:sldId id="266" r:id="rId4"/>
    <p:sldId id="265" r:id="rId5"/>
    <p:sldId id="271" r:id="rId6"/>
    <p:sldId id="264" r:id="rId7"/>
    <p:sldId id="259" r:id="rId8"/>
    <p:sldId id="257" r:id="rId9"/>
    <p:sldId id="270" r:id="rId10"/>
    <p:sldId id="258" r:id="rId11"/>
    <p:sldId id="27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343" autoAdjust="0"/>
  </p:normalViewPr>
  <p:slideViewPr>
    <p:cSldViewPr snapToGrid="0">
      <p:cViewPr>
        <p:scale>
          <a:sx n="90" d="100"/>
          <a:sy n="90" d="100"/>
        </p:scale>
        <p:origin x="413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2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97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9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05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5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6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61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1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3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0DA5-5B45-41AB-95D1-F755FA612BFB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483D-039B-4519-8787-95C18FF071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3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48267" y="1638830"/>
            <a:ext cx="107696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VISTA Centers for </a:t>
            </a:r>
            <a:r>
              <a:rPr lang="en-US" sz="3100" dirty="0"/>
              <a:t>Interdisciplinary Research on Future Energy Solutions</a:t>
            </a:r>
            <a:br>
              <a:rPr lang="en-US" sz="3100" dirty="0"/>
            </a:br>
            <a:r>
              <a:rPr lang="en-US" sz="3100" dirty="0" smtClean="0"/>
              <a:t> </a:t>
            </a:r>
            <a:r>
              <a:rPr lang="en-US" sz="3100" dirty="0"/>
              <a:t/>
            </a:r>
            <a:br>
              <a:rPr lang="en-US" sz="3100" dirty="0"/>
            </a:br>
            <a:endParaRPr lang="nb-NO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666" y="3503348"/>
            <a:ext cx="11844867" cy="1407318"/>
          </a:xfrm>
        </p:spPr>
        <p:txBody>
          <a:bodyPr>
            <a:normAutofit fontScale="47500" lnSpcReduction="20000"/>
          </a:bodyPr>
          <a:lstStyle/>
          <a:p>
            <a:endParaRPr lang="en-US" sz="3600" dirty="0"/>
          </a:p>
          <a:p>
            <a:r>
              <a:rPr lang="en-US" sz="4400" dirty="0" smtClean="0"/>
              <a:t>- A major transition</a:t>
            </a:r>
          </a:p>
          <a:p>
            <a:endParaRPr lang="en-US" sz="4400" dirty="0"/>
          </a:p>
          <a:p>
            <a:r>
              <a:rPr lang="en-US" sz="4400" dirty="0" smtClean="0"/>
              <a:t>-How can we contribute? 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2078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Sustainability, environment and low carbon solutions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224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Fundamental </a:t>
            </a:r>
            <a:r>
              <a:rPr lang="en-US" sz="1600" dirty="0" smtClean="0"/>
              <a:t>insight in the combined effects of chemicals and drilling/seabed processing equipment on 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marine life, 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the effect of offshore wind turbines on marine life and bird migration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Key to the development of next generation technologies with lower environmental footprint in a current, 2020-2050 and &gt;2050 perspective. 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It is particularly important to understand the dynamic and long-term effects of exploration and energy production on the food web. </a:t>
            </a:r>
          </a:p>
          <a:p>
            <a:r>
              <a:rPr lang="en-US" sz="1600" dirty="0" smtClean="0"/>
              <a:t>A combination of biology, chemistry, physics, climate, electronics and information technology expertise is required to meet these challenges.</a:t>
            </a:r>
            <a:endParaRPr lang="nb-NO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0034" y="3627420"/>
            <a:ext cx="4220513" cy="2278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67" y="1426670"/>
            <a:ext cx="4141363" cy="1845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81332" y="5874330"/>
            <a:ext cx="1866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NIVA report no. 7391-2019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034" y="3367374"/>
            <a:ext cx="4381378" cy="165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5465" y="1122670"/>
            <a:ext cx="8987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Quote from the call 			                  How can we understand the call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1152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8267" y="458258"/>
            <a:ext cx="10515600" cy="1325563"/>
          </a:xfrm>
        </p:spPr>
        <p:txBody>
          <a:bodyPr/>
          <a:lstStyle/>
          <a:p>
            <a:r>
              <a:rPr lang="en-US" dirty="0"/>
              <a:t>Comments</a:t>
            </a:r>
            <a:r>
              <a:rPr lang="nb-NO" dirty="0"/>
              <a:t> and questions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0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The Global energy </a:t>
            </a:r>
            <a:r>
              <a:rPr lang="en-US" dirty="0" smtClean="0"/>
              <a:t>transition – and </a:t>
            </a:r>
            <a:r>
              <a:rPr lang="en-US" dirty="0" smtClean="0"/>
              <a:t>challenge:</a:t>
            </a:r>
            <a:br>
              <a:rPr lang="en-US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Significant reduction in CO2 emissions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Significant reduction in use of fossil energy sources </a:t>
            </a:r>
            <a:endParaRPr lang="nb-NO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3" y="2625063"/>
            <a:ext cx="5194558" cy="3095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2401" y="5824058"/>
            <a:ext cx="436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International Renewable Energy Agency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63" y="2403565"/>
            <a:ext cx="5006637" cy="31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45"/>
    </mc:Choice>
    <mc:Fallback xmlns="">
      <p:transition spd="slow" advTm="878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347" y="158389"/>
            <a:ext cx="11584860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The hard </a:t>
            </a:r>
            <a:r>
              <a:rPr lang="nb-NO" dirty="0" err="1" smtClean="0"/>
              <a:t>facts</a:t>
            </a:r>
            <a:r>
              <a:rPr lang="nb-NO" dirty="0" smtClean="0"/>
              <a:t> (I)        </a:t>
            </a:r>
            <a:r>
              <a:rPr lang="nb-NO" dirty="0"/>
              <a:t/>
            </a:r>
            <a:br>
              <a:rPr lang="nb-NO" dirty="0"/>
            </a:br>
            <a:endParaRPr lang="nb-NO" sz="1300" dirty="0"/>
          </a:p>
        </p:txBody>
      </p:sp>
      <p:sp>
        <p:nvSpPr>
          <p:cNvPr id="10" name="Rectangle 9"/>
          <p:cNvSpPr/>
          <p:nvPr/>
        </p:nvSpPr>
        <p:spPr>
          <a:xfrm>
            <a:off x="4543481" y="449002"/>
            <a:ext cx="670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Peters et </a:t>
            </a:r>
            <a:r>
              <a:rPr lang="en-US" sz="1600" i="1" dirty="0"/>
              <a:t>al </a:t>
            </a:r>
            <a:r>
              <a:rPr lang="en-US" sz="1600" i="1" dirty="0" smtClean="0"/>
              <a:t>2019: A </a:t>
            </a:r>
            <a:r>
              <a:rPr lang="en-US" sz="1600" i="1" dirty="0"/>
              <a:t>failure to recognize the factors behind continued emissions growth could limit the world’s ability to shift to </a:t>
            </a:r>
            <a:r>
              <a:rPr lang="en-US" sz="1600" i="1" dirty="0" smtClean="0"/>
              <a:t>a pathway </a:t>
            </a:r>
            <a:r>
              <a:rPr lang="en-US" sz="1600" i="1" dirty="0"/>
              <a:t>consistent with 1.5 °C or 2 °C of global warming. Continued support for low-carbon technologies needs </a:t>
            </a:r>
            <a:r>
              <a:rPr lang="en-US" sz="1600" i="1" dirty="0" smtClean="0"/>
              <a:t>to be </a:t>
            </a:r>
            <a:r>
              <a:rPr lang="en-US" sz="1600" i="1" dirty="0"/>
              <a:t>combined with policies directed at phasing out the use of fossil fuels.</a:t>
            </a:r>
          </a:p>
          <a:p>
            <a:endParaRPr lang="en-US" sz="1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08" y="1483952"/>
            <a:ext cx="7837537" cy="49014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5705" y="6266209"/>
            <a:ext cx="551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Global fossil CO2 emissions showing projections for 2019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9109165" y="6373931"/>
            <a:ext cx="2856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Nature Climate Change December 2019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7262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36"/>
    </mc:Choice>
    <mc:Fallback xmlns="">
      <p:transition spd="slow" advTm="1796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5364"/>
            <a:ext cx="10515600" cy="13255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Global energy transition </a:t>
            </a:r>
            <a:r>
              <a:rPr lang="en-US" sz="3600" dirty="0" smtClean="0"/>
              <a:t>–  </a:t>
            </a:r>
            <a:r>
              <a:rPr lang="en-US" sz="3600" dirty="0" smtClean="0"/>
              <a:t>the hard facts (II)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927"/>
            <a:ext cx="7743825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0133" y="2430941"/>
            <a:ext cx="38062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Key challenges for </a:t>
            </a:r>
            <a:r>
              <a:rPr lang="en-US" sz="2400" dirty="0" smtClean="0"/>
              <a:t>Academia:</a:t>
            </a:r>
          </a:p>
          <a:p>
            <a:r>
              <a:rPr lang="en-US" sz="2000" dirty="0" smtClean="0"/>
              <a:t>Supply </a:t>
            </a:r>
            <a:r>
              <a:rPr lang="en-US" sz="2000" dirty="0"/>
              <a:t>knowledge to enable the energy sector </a:t>
            </a:r>
            <a:r>
              <a:rPr lang="en-US" sz="2000" dirty="0" smtClean="0"/>
              <a:t>to: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change </a:t>
            </a:r>
            <a:r>
              <a:rPr lang="en-US" sz="2000" dirty="0"/>
              <a:t>to alternative energy solutions </a:t>
            </a:r>
            <a:endParaRPr lang="en-US" sz="2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reduce </a:t>
            </a:r>
            <a:r>
              <a:rPr lang="en-US" sz="2000" dirty="0"/>
              <a:t>emissions</a:t>
            </a: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1"/>
    </mc:Choice>
    <mc:Fallback xmlns="">
      <p:transition spd="slow" advTm="483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transition and the Vista-program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18659"/>
            <a:ext cx="5452533" cy="1369574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Basic </a:t>
            </a:r>
            <a:r>
              <a:rPr lang="en-US" sz="2000" dirty="0"/>
              <a:t>research is a fundament for dealing with the climate challenge and the energy transition. However, its impact rests on a useful transformation to </a:t>
            </a:r>
            <a:r>
              <a:rPr lang="en-US" sz="2000" dirty="0" smtClean="0"/>
              <a:t>solutions</a:t>
            </a:r>
          </a:p>
          <a:p>
            <a:pPr lvl="1"/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5833" y="1514990"/>
            <a:ext cx="4809067" cy="4442969"/>
            <a:chOff x="4072467" y="2448898"/>
            <a:chExt cx="3158066" cy="2986706"/>
          </a:xfrm>
        </p:grpSpPr>
        <p:grpSp>
          <p:nvGrpSpPr>
            <p:cNvPr id="12" name="Group 11"/>
            <p:cNvGrpSpPr/>
            <p:nvPr/>
          </p:nvGrpSpPr>
          <p:grpSpPr>
            <a:xfrm>
              <a:off x="4072467" y="2448898"/>
              <a:ext cx="3158066" cy="2986706"/>
              <a:chOff x="4072467" y="2448898"/>
              <a:chExt cx="3158066" cy="29867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42" r="18940" b="9437"/>
              <a:stretch/>
            </p:blipFill>
            <p:spPr>
              <a:xfrm>
                <a:off x="4072467" y="2448898"/>
                <a:ext cx="3158066" cy="298670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397500" y="3005670"/>
                <a:ext cx="486833" cy="301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397499" y="5080006"/>
              <a:ext cx="486833" cy="301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51466" y="6435863"/>
            <a:ext cx="28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Adapted</a:t>
            </a:r>
            <a:r>
              <a:rPr lang="nb-NO" sz="1400" dirty="0" smtClean="0"/>
              <a:t>  from  </a:t>
            </a:r>
            <a:r>
              <a:rPr lang="nb-NO" sz="1400" dirty="0"/>
              <a:t>Sung and </a:t>
            </a:r>
            <a:r>
              <a:rPr lang="nb-NO" sz="1400" dirty="0" smtClean="0"/>
              <a:t>Park, 2019</a:t>
            </a:r>
            <a:endParaRPr lang="nb-NO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30536" y="2896433"/>
            <a:ext cx="4301065" cy="3539430"/>
            <a:chOff x="6538385" y="2960578"/>
            <a:chExt cx="4301065" cy="3539430"/>
          </a:xfrm>
        </p:grpSpPr>
        <p:sp>
          <p:nvSpPr>
            <p:cNvPr id="18" name="Rectangle 17"/>
            <p:cNvSpPr/>
            <p:nvPr/>
          </p:nvSpPr>
          <p:spPr>
            <a:xfrm>
              <a:off x="6690783" y="2960578"/>
              <a:ext cx="3953934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600" dirty="0"/>
                <a:t>Note: it is in the big companies that new technology is most often developed, they are able to make new discoveries right up to the market</a:t>
              </a:r>
            </a:p>
            <a:p>
              <a:pPr lvl="1"/>
              <a:endParaRPr lang="en-US" sz="1600" dirty="0"/>
            </a:p>
            <a:p>
              <a:pPr lvl="1"/>
              <a:r>
                <a:rPr lang="en-US" sz="1600" dirty="0"/>
                <a:t>A priority task for the Vista centers is active collaboration with Equinor senior researchers. This emphasizes the translational research </a:t>
              </a:r>
              <a:r>
                <a:rPr lang="en-US" sz="1600" dirty="0" smtClean="0"/>
                <a:t>approach</a:t>
              </a:r>
            </a:p>
            <a:p>
              <a:pPr lvl="1"/>
              <a:endParaRPr lang="en-US" sz="1600" dirty="0"/>
            </a:p>
            <a:p>
              <a:pPr lvl="1"/>
              <a:r>
                <a:rPr lang="en-US" sz="1600" dirty="0" smtClean="0"/>
                <a:t>Note</a:t>
              </a:r>
              <a:r>
                <a:rPr lang="en-US" sz="1600" dirty="0"/>
                <a:t>: Integration of perspectives from social sciences and the humanities into proposed projects are encouraged</a:t>
              </a:r>
            </a:p>
            <a:p>
              <a:pPr lvl="1"/>
              <a:endParaRPr lang="nb-NO" sz="1600" dirty="0"/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6538385" y="2965459"/>
              <a:ext cx="4301065" cy="3534549"/>
            </a:xfrm>
            <a:prstGeom prst="borderCallout1">
              <a:avLst>
                <a:gd name="adj1" fmla="val 25191"/>
                <a:gd name="adj2" fmla="val 3531"/>
                <a:gd name="adj3" fmla="val 69308"/>
                <a:gd name="adj4" fmla="val -37697"/>
              </a:avLst>
            </a:prstGeom>
            <a:solidFill>
              <a:srgbClr val="92D050">
                <a:alpha val="35000"/>
              </a:srgbClr>
            </a:solidFill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91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transition and the Vista-program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a 2020-2050 </a:t>
            </a:r>
            <a:r>
              <a:rPr lang="en-US" sz="2400" dirty="0" smtClean="0"/>
              <a:t>perspective</a:t>
            </a:r>
            <a:r>
              <a:rPr lang="en-US" sz="2400" dirty="0"/>
              <a:t>:</a:t>
            </a:r>
            <a:endParaRPr lang="en-US" sz="2400" dirty="0" smtClean="0"/>
          </a:p>
          <a:p>
            <a:r>
              <a:rPr lang="en-US" sz="2000" dirty="0" smtClean="0"/>
              <a:t>Fossil </a:t>
            </a:r>
            <a:r>
              <a:rPr lang="en-US" sz="2000" dirty="0"/>
              <a:t>resources will remain an important contributor to global energy consumption. </a:t>
            </a:r>
            <a:endParaRPr lang="en-US" sz="2000" dirty="0" smtClean="0"/>
          </a:p>
          <a:p>
            <a:r>
              <a:rPr lang="en-US" sz="2000" dirty="0" smtClean="0"/>
              <a:t>Lower the </a:t>
            </a:r>
            <a:r>
              <a:rPr lang="en-US" sz="2000" dirty="0"/>
              <a:t>environmental footprint of fossil fuels </a:t>
            </a:r>
            <a:r>
              <a:rPr lang="en-US" sz="2000" dirty="0" smtClean="0"/>
              <a:t>production, e.g. field electrification 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evelop CCS/CCUS technologies.</a:t>
            </a:r>
          </a:p>
          <a:p>
            <a:r>
              <a:rPr lang="en-US" sz="2000" dirty="0" smtClean="0"/>
              <a:t>In a </a:t>
            </a:r>
            <a:r>
              <a:rPr lang="en-US" sz="2000" dirty="0"/>
              <a:t>CO2 neutral society </a:t>
            </a:r>
            <a:r>
              <a:rPr lang="en-US" sz="2000" dirty="0" smtClean="0"/>
              <a:t>efficient </a:t>
            </a:r>
            <a:r>
              <a:rPr lang="en-US" sz="2000" dirty="0"/>
              <a:t>energy storage and transport solutions to meet the intermittency of renewable energy sources, and to secure energy supply beyond the electricity grid</a:t>
            </a:r>
            <a:endParaRPr lang="nb-NO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761988" y="1927225"/>
            <a:ext cx="4852416" cy="3825875"/>
          </a:xfrm>
        </p:spPr>
        <p:txBody>
          <a:bodyPr>
            <a:normAutofit/>
          </a:bodyPr>
          <a:lstStyle/>
          <a:p>
            <a:r>
              <a:rPr lang="en-US" sz="2000" dirty="0"/>
              <a:t>On this background, the aim of the program is to support science that provides fundamental insight in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Basin </a:t>
            </a:r>
            <a:r>
              <a:rPr lang="en-US" sz="2000" dirty="0"/>
              <a:t>analysis and efficient resource identification and </a:t>
            </a:r>
            <a:r>
              <a:rPr lang="en-US" sz="2000" dirty="0" smtClean="0"/>
              <a:t>utilization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Future </a:t>
            </a:r>
            <a:r>
              <a:rPr lang="en-US" sz="2000" dirty="0"/>
              <a:t>development </a:t>
            </a:r>
            <a:r>
              <a:rPr lang="en-US" sz="2000" dirty="0" smtClean="0"/>
              <a:t>solutions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Sustainability</a:t>
            </a:r>
            <a:r>
              <a:rPr lang="en-US" sz="2000" dirty="0"/>
              <a:t>, environment and low carbon solutions.</a:t>
            </a:r>
          </a:p>
        </p:txBody>
      </p:sp>
    </p:spTree>
    <p:extLst>
      <p:ext uri="{BB962C8B-B14F-4D97-AF65-F5344CB8AC3E}">
        <p14:creationId xmlns:p14="http://schemas.microsoft.com/office/powerpoint/2010/main" val="2895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Basin analysis and efficient resource identification and utilization</a:t>
            </a:r>
            <a:endParaRPr lang="nb-NO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222" y="1851025"/>
            <a:ext cx="5181600" cy="43513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Fundamental insight in rock properties, their chemical and physical interaction with various substances, cracking patterns and pore flow characteristics are essential for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for </a:t>
            </a:r>
            <a:r>
              <a:rPr lang="en-US" sz="1600" dirty="0"/>
              <a:t>efficient exploration and production of existing hydrocarbons resources, </a:t>
            </a:r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for </a:t>
            </a:r>
            <a:r>
              <a:rPr lang="en-US" sz="1600" dirty="0"/>
              <a:t>CO2 injection that could be linked to an enhanced recovery (EOR) </a:t>
            </a:r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for </a:t>
            </a:r>
            <a:r>
              <a:rPr lang="en-US" sz="1600" dirty="0"/>
              <a:t>CO2 injection that could be linked to </a:t>
            </a:r>
            <a:r>
              <a:rPr lang="en-US" sz="1600" dirty="0" smtClean="0"/>
              <a:t>a CCS/CCUS </a:t>
            </a:r>
            <a:r>
              <a:rPr lang="en-US" sz="1600" dirty="0"/>
              <a:t>scheme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 smtClean="0"/>
              <a:t>Such insight builds on a combination and integration of geology, geophysics, geochemistry, </a:t>
            </a:r>
            <a:r>
              <a:rPr lang="en-US" sz="1600" dirty="0" err="1" smtClean="0"/>
              <a:t>petrophysics</a:t>
            </a:r>
            <a:r>
              <a:rPr lang="en-US" sz="1600" dirty="0" smtClean="0"/>
              <a:t>, </a:t>
            </a:r>
            <a:r>
              <a:rPr lang="en-US" sz="1600" dirty="0" err="1" smtClean="0"/>
              <a:t>geomechanics</a:t>
            </a:r>
            <a:r>
              <a:rPr lang="en-US" sz="1600" dirty="0" smtClean="0"/>
              <a:t>, production engineering, reservoir engineering and information technology expertise.</a:t>
            </a:r>
            <a:endParaRPr lang="nb-NO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9267" y="4322737"/>
            <a:ext cx="5643680" cy="10620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Key </a:t>
            </a:r>
            <a:r>
              <a:rPr lang="en-US" sz="1600" dirty="0"/>
              <a:t>words porous media - very </a:t>
            </a:r>
            <a:r>
              <a:rPr lang="en-US" sz="1600" dirty="0" smtClean="0"/>
              <a:t>basic and relevant </a:t>
            </a:r>
            <a:r>
              <a:rPr lang="en-US" sz="1600" dirty="0"/>
              <a:t>for CO2 storage as well as for </a:t>
            </a:r>
            <a:r>
              <a:rPr lang="en-US" sz="1600" dirty="0" smtClean="0"/>
              <a:t>recovery</a:t>
            </a:r>
            <a:endParaRPr lang="nb-NO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16577" y="1321356"/>
            <a:ext cx="1007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Quote from the call </a:t>
            </a:r>
            <a:r>
              <a:rPr lang="en-US" b="1" dirty="0" smtClean="0"/>
              <a:t>				                  How </a:t>
            </a:r>
            <a:r>
              <a:rPr lang="en-US" b="1" dirty="0"/>
              <a:t>can we understand the call</a:t>
            </a:r>
            <a:endParaRPr lang="nb-NO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670" t="1482" r="17176" b="-1482"/>
          <a:stretch/>
        </p:blipFill>
        <p:spPr>
          <a:xfrm>
            <a:off x="7394996" y="1690688"/>
            <a:ext cx="3435111" cy="24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239" y="202626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Fundamental insight in process chemistry and physics, combined with electronics and information technology, is required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O</a:t>
            </a:r>
            <a:r>
              <a:rPr lang="en-US" sz="1600" dirty="0" smtClean="0"/>
              <a:t>ptimize energy efficiency of field operation processes.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Big data processing, augmented reality,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mart machines and robots,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obotic software and automation are rapidly evolving fields of research that are key to secure efficient, safe operation of remote installations and factories.</a:t>
            </a:r>
            <a:endParaRPr lang="nb-NO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826" y="1916113"/>
            <a:ext cx="5181600" cy="2943753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oil and gas sector accounts for </a:t>
            </a:r>
            <a:r>
              <a:rPr lang="en-US" sz="1400" dirty="0" smtClean="0"/>
              <a:t> </a:t>
            </a:r>
            <a:r>
              <a:rPr lang="en-US" sz="1400" dirty="0" err="1" smtClean="0"/>
              <a:t>ap</a:t>
            </a:r>
            <a:r>
              <a:rPr lang="en-US" sz="1400" dirty="0" smtClean="0"/>
              <a:t> 27 % </a:t>
            </a:r>
            <a:r>
              <a:rPr lang="en-US" sz="1400" dirty="0"/>
              <a:t>of national emissions. From a national point of view, this is important to bring down. 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Knowledge </a:t>
            </a:r>
            <a:r>
              <a:rPr lang="en-US" sz="1400" dirty="0"/>
              <a:t>and solutions here are generic for future major marine </a:t>
            </a:r>
            <a:r>
              <a:rPr lang="en-US" sz="1400" dirty="0" smtClean="0"/>
              <a:t>installations </a:t>
            </a:r>
            <a:r>
              <a:rPr lang="en-US" sz="1400" dirty="0"/>
              <a:t>crucial for the implementation and monitoring of complex </a:t>
            </a:r>
            <a:r>
              <a:rPr lang="en-US" sz="1400" dirty="0" smtClean="0"/>
              <a:t> marine operations. e.g. theme 3</a:t>
            </a:r>
            <a:endParaRPr lang="nb-NO" sz="1400" dirty="0" smtClean="0"/>
          </a:p>
          <a:p>
            <a:endParaRPr lang="nb-NO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81890" y="1276463"/>
            <a:ext cx="1007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Quote from the call 				                  How can we understand the call</a:t>
            </a:r>
            <a:endParaRPr lang="nb-NO" b="1" dirty="0"/>
          </a:p>
        </p:txBody>
      </p:sp>
      <p:sp>
        <p:nvSpPr>
          <p:cNvPr id="7" name="Rectangle 6"/>
          <p:cNvSpPr/>
          <p:nvPr/>
        </p:nvSpPr>
        <p:spPr>
          <a:xfrm>
            <a:off x="6019799" y="6100604"/>
            <a:ext cx="5427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NTNU AMOS - Centre for </a:t>
            </a:r>
            <a:r>
              <a:rPr lang="nb-NO" sz="1200" dirty="0" err="1"/>
              <a:t>Autonomous</a:t>
            </a:r>
            <a:r>
              <a:rPr lang="nb-NO" sz="1200" dirty="0"/>
              <a:t> Marine Operations and </a:t>
            </a:r>
            <a:r>
              <a:rPr lang="nb-NO" sz="1200" dirty="0" smtClean="0"/>
              <a:t>Systems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17" y="4742578"/>
            <a:ext cx="3876996" cy="1421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32" y="2366914"/>
            <a:ext cx="2651231" cy="17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Sustainability, environment and low carbon solutions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Combined fundamental insight in chemistry, electrochemistry and materials science, as well as process engineering, is required to</a:t>
            </a:r>
          </a:p>
          <a:p>
            <a:pPr marL="457200" lvl="1" indent="0">
              <a:buNone/>
            </a:pPr>
            <a:r>
              <a:rPr lang="en-US" sz="1800" dirty="0" smtClean="0"/>
              <a:t>develop new, largely improved gas separation solutions in a CCS/CCUS (and EOR with CO2 injection) process scheme.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Fundamental insight in the chemistry, electrochemistry and physics of different options is required to develop </a:t>
            </a:r>
          </a:p>
          <a:p>
            <a:pPr marL="457200" lvl="1" indent="0">
              <a:buNone/>
            </a:pPr>
            <a:r>
              <a:rPr lang="en-US" sz="1800" dirty="0" smtClean="0"/>
              <a:t>new, largely improved solutions for long-term storage of energy.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A </a:t>
            </a:r>
            <a:r>
              <a:rPr lang="en-US" sz="1800" dirty="0" smtClean="0"/>
              <a:t>combination of biology, chemistry, physics, climate, electronics and information technology expertise is required to meet these challenges.</a:t>
            </a:r>
            <a:endParaRPr lang="nb-NO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81891" y="1321356"/>
            <a:ext cx="1007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Quote from the call 				                  How can we understand the call</a:t>
            </a:r>
            <a:endParaRPr lang="nb-NO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7205"/>
            <a:ext cx="5181600" cy="3848178"/>
          </a:xfrm>
        </p:spPr>
      </p:pic>
    </p:spTree>
    <p:extLst>
      <p:ext uri="{BB962C8B-B14F-4D97-AF65-F5344CB8AC3E}">
        <p14:creationId xmlns:p14="http://schemas.microsoft.com/office/powerpoint/2010/main" val="3058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800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  VISTA Centers for Interdisciplinary Research on Future Energy Solutions   </vt:lpstr>
      <vt:lpstr> The Global energy transition – and challenge: Significant reduction in CO2 emissions  Significant reduction in use of fossil energy sources </vt:lpstr>
      <vt:lpstr>The hard facts (I)         </vt:lpstr>
      <vt:lpstr> The Global energy transition –  the hard facts (II)  </vt:lpstr>
      <vt:lpstr>The Energy transition and the Vista-program</vt:lpstr>
      <vt:lpstr>The Energy transition and the Vista-program</vt:lpstr>
      <vt:lpstr>Basin analysis and efficient resource identification and utilization</vt:lpstr>
      <vt:lpstr>Future development solutions</vt:lpstr>
      <vt:lpstr>Sustainability, environment and low carbon solutions</vt:lpstr>
      <vt:lpstr>Sustainability, environment and low carbon solutions</vt:lpstr>
      <vt:lpstr>Comments and questions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analysis, efficient resource identification and utilization, and unlocking new resources</dc:title>
  <dc:creator>Anders Elverhøi</dc:creator>
  <cp:lastModifiedBy>Anders Elverhøi</cp:lastModifiedBy>
  <cp:revision>75</cp:revision>
  <dcterms:created xsi:type="dcterms:W3CDTF">2019-11-27T22:40:20Z</dcterms:created>
  <dcterms:modified xsi:type="dcterms:W3CDTF">2019-12-09T13:32:09Z</dcterms:modified>
</cp:coreProperties>
</file>